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Canva Sans" panose="020B0503030501040103" pitchFamily="34" charset="0"/>
      <p:regular r:id="rId12"/>
    </p:embeddedFont>
    <p:embeddedFont>
      <p:font typeface="Canva Sans Bold" panose="020B0803030501040103" pitchFamily="34" charset="0"/>
      <p:regular r:id="rId13"/>
      <p:bold r:id="rId14"/>
    </p:embeddedFont>
    <p:embeddedFont>
      <p:font typeface="IBM Plex Sans" panose="020B0503050203000203" pitchFamily="34" charset="0"/>
      <p:regular r:id="rId15"/>
      <p:bold r:id="rId16"/>
      <p:italic r:id="rId17"/>
      <p:boldItalic r:id="rId18"/>
    </p:embeddedFont>
    <p:embeddedFont>
      <p:font typeface="IBM Plex Sans Bold" panose="020B0503050203000203" pitchFamily="34" charset="0"/>
      <p:regular r:id="rId19"/>
      <p:bold r:id="rId20"/>
      <p:italic r:id="rId21"/>
      <p:boldItalic r:id="rId22"/>
    </p:embeddedFont>
    <p:embeddedFont>
      <p:font typeface="Montserrat" pitchFamily="2" charset="77"/>
      <p:regular r:id="rId23"/>
      <p:bold r:id="rId24"/>
    </p:embeddedFont>
    <p:embeddedFont>
      <p:font typeface="Montserrat Bold" pitchFamily="2" charset="77"/>
      <p:regular r:id="rId25"/>
      <p:bold r:id="rId26"/>
      <p:italic r:id="rId27"/>
    </p:embeddedFont>
    <p:embeddedFont>
      <p:font typeface="Open Sans" panose="020B0606030504020204" pitchFamily="34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58" autoAdjust="0"/>
  </p:normalViewPr>
  <p:slideViewPr>
    <p:cSldViewPr>
      <p:cViewPr varScale="1">
        <p:scale>
          <a:sx n="80" d="100"/>
          <a:sy n="80" d="100"/>
        </p:scale>
        <p:origin x="82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orkspend.com/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27.png"/><Relationship Id="rId26" Type="http://schemas.openxmlformats.org/officeDocument/2006/relationships/image" Target="../media/image3.png"/><Relationship Id="rId3" Type="http://schemas.openxmlformats.org/officeDocument/2006/relationships/image" Target="../media/image12.svg"/><Relationship Id="rId21" Type="http://schemas.openxmlformats.org/officeDocument/2006/relationships/image" Target="../media/image30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5" Type="http://schemas.openxmlformats.org/officeDocument/2006/relationships/image" Target="../media/image34.sv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24" Type="http://schemas.openxmlformats.org/officeDocument/2006/relationships/image" Target="../media/image33.pn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23" Type="http://schemas.openxmlformats.org/officeDocument/2006/relationships/image" Target="../media/image32.svg"/><Relationship Id="rId10" Type="http://schemas.openxmlformats.org/officeDocument/2006/relationships/image" Target="../media/image19.png"/><Relationship Id="rId19" Type="http://schemas.openxmlformats.org/officeDocument/2006/relationships/image" Target="../media/image28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3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4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99631" y="2108162"/>
            <a:ext cx="10341717" cy="6824527"/>
            <a:chOff x="0" y="0"/>
            <a:chExt cx="2166307" cy="14295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66307" cy="1429552"/>
            </a:xfrm>
            <a:custGeom>
              <a:avLst/>
              <a:gdLst/>
              <a:ahLst/>
              <a:cxnLst/>
              <a:rect l="l" t="t" r="r" b="b"/>
              <a:pathLst>
                <a:path w="2166307" h="1429552">
                  <a:moveTo>
                    <a:pt x="17218" y="0"/>
                  </a:moveTo>
                  <a:lnTo>
                    <a:pt x="2149089" y="0"/>
                  </a:lnTo>
                  <a:cubicBezTo>
                    <a:pt x="2158598" y="0"/>
                    <a:pt x="2166307" y="7709"/>
                    <a:pt x="2166307" y="17218"/>
                  </a:cubicBezTo>
                  <a:lnTo>
                    <a:pt x="2166307" y="1412334"/>
                  </a:lnTo>
                  <a:cubicBezTo>
                    <a:pt x="2166307" y="1421843"/>
                    <a:pt x="2158598" y="1429552"/>
                    <a:pt x="2149089" y="1429552"/>
                  </a:cubicBezTo>
                  <a:lnTo>
                    <a:pt x="17218" y="1429552"/>
                  </a:lnTo>
                  <a:cubicBezTo>
                    <a:pt x="7709" y="1429552"/>
                    <a:pt x="0" y="1421843"/>
                    <a:pt x="0" y="1412334"/>
                  </a:cubicBezTo>
                  <a:lnTo>
                    <a:pt x="0" y="17218"/>
                  </a:lnTo>
                  <a:cubicBezTo>
                    <a:pt x="0" y="7709"/>
                    <a:pt x="7709" y="0"/>
                    <a:pt x="17218" y="0"/>
                  </a:cubicBezTo>
                  <a:close/>
                </a:path>
              </a:pathLst>
            </a:custGeom>
            <a:blipFill>
              <a:blip r:embed="rId2"/>
              <a:stretch>
                <a:fillRect t="-575" b="-57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270302" y="2108162"/>
            <a:ext cx="8306129" cy="6824527"/>
            <a:chOff x="0" y="0"/>
            <a:chExt cx="2187623" cy="17974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7622" cy="1797406"/>
            </a:xfrm>
            <a:custGeom>
              <a:avLst/>
              <a:gdLst/>
              <a:ahLst/>
              <a:cxnLst/>
              <a:rect l="l" t="t" r="r" b="b"/>
              <a:pathLst>
                <a:path w="2187622" h="1797406">
                  <a:moveTo>
                    <a:pt x="22370" y="0"/>
                  </a:moveTo>
                  <a:lnTo>
                    <a:pt x="2165253" y="0"/>
                  </a:lnTo>
                  <a:cubicBezTo>
                    <a:pt x="2177607" y="0"/>
                    <a:pt x="2187622" y="10015"/>
                    <a:pt x="2187622" y="22370"/>
                  </a:cubicBezTo>
                  <a:lnTo>
                    <a:pt x="2187622" y="1775037"/>
                  </a:lnTo>
                  <a:cubicBezTo>
                    <a:pt x="2187622" y="1787391"/>
                    <a:pt x="2177607" y="1797406"/>
                    <a:pt x="2165253" y="1797406"/>
                  </a:cubicBezTo>
                  <a:lnTo>
                    <a:pt x="22370" y="1797406"/>
                  </a:lnTo>
                  <a:cubicBezTo>
                    <a:pt x="10015" y="1797406"/>
                    <a:pt x="0" y="1787391"/>
                    <a:pt x="0" y="1775037"/>
                  </a:cubicBezTo>
                  <a:lnTo>
                    <a:pt x="0" y="22370"/>
                  </a:lnTo>
                  <a:cubicBezTo>
                    <a:pt x="0" y="10015"/>
                    <a:pt x="10015" y="0"/>
                    <a:pt x="2237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13863">
                    <a:alpha val="100000"/>
                  </a:srgbClr>
                </a:gs>
                <a:gs pos="100000">
                  <a:srgbClr val="4A8ACE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87623" cy="18355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180277" y="693371"/>
            <a:ext cx="4681202" cy="1100083"/>
          </a:xfrm>
          <a:custGeom>
            <a:avLst/>
            <a:gdLst/>
            <a:ahLst/>
            <a:cxnLst/>
            <a:rect l="l" t="t" r="r" b="b"/>
            <a:pathLst>
              <a:path w="4681202" h="1100083">
                <a:moveTo>
                  <a:pt x="0" y="0"/>
                </a:moveTo>
                <a:lnTo>
                  <a:pt x="4681202" y="0"/>
                </a:lnTo>
                <a:lnTo>
                  <a:pt x="4681202" y="1100083"/>
                </a:lnTo>
                <a:lnTo>
                  <a:pt x="0" y="11000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4242636" y="1374878"/>
            <a:ext cx="1628368" cy="418575"/>
            <a:chOff x="0" y="0"/>
            <a:chExt cx="317439" cy="815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7439" cy="81598"/>
            </a:xfrm>
            <a:custGeom>
              <a:avLst/>
              <a:gdLst/>
              <a:ahLst/>
              <a:cxnLst/>
              <a:rect l="l" t="t" r="r" b="b"/>
              <a:pathLst>
                <a:path w="317439" h="81598">
                  <a:moveTo>
                    <a:pt x="40799" y="0"/>
                  </a:moveTo>
                  <a:lnTo>
                    <a:pt x="276640" y="0"/>
                  </a:lnTo>
                  <a:cubicBezTo>
                    <a:pt x="287460" y="0"/>
                    <a:pt x="297838" y="4298"/>
                    <a:pt x="305489" y="11950"/>
                  </a:cubicBezTo>
                  <a:cubicBezTo>
                    <a:pt x="313141" y="19601"/>
                    <a:pt x="317439" y="29979"/>
                    <a:pt x="317439" y="40799"/>
                  </a:cubicBezTo>
                  <a:lnTo>
                    <a:pt x="317439" y="40799"/>
                  </a:lnTo>
                  <a:cubicBezTo>
                    <a:pt x="317439" y="51620"/>
                    <a:pt x="313141" y="61997"/>
                    <a:pt x="305489" y="69649"/>
                  </a:cubicBezTo>
                  <a:cubicBezTo>
                    <a:pt x="297838" y="77300"/>
                    <a:pt x="287460" y="81598"/>
                    <a:pt x="276640" y="81598"/>
                  </a:cubicBezTo>
                  <a:lnTo>
                    <a:pt x="40799" y="81598"/>
                  </a:lnTo>
                  <a:cubicBezTo>
                    <a:pt x="29979" y="81598"/>
                    <a:pt x="19601" y="77300"/>
                    <a:pt x="11950" y="69649"/>
                  </a:cubicBezTo>
                  <a:cubicBezTo>
                    <a:pt x="4298" y="61997"/>
                    <a:pt x="0" y="51620"/>
                    <a:pt x="0" y="40799"/>
                  </a:cubicBezTo>
                  <a:lnTo>
                    <a:pt x="0" y="40799"/>
                  </a:lnTo>
                  <a:cubicBezTo>
                    <a:pt x="0" y="29979"/>
                    <a:pt x="4298" y="19601"/>
                    <a:pt x="11950" y="11950"/>
                  </a:cubicBezTo>
                  <a:cubicBezTo>
                    <a:pt x="19601" y="4298"/>
                    <a:pt x="29979" y="0"/>
                    <a:pt x="4079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17439" cy="1196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>
            <a:hlinkClick r:id="" action="ppaction://hlinkshowjump?jump=nextslide"/>
          </p:cNvPr>
          <p:cNvSpPr/>
          <p:nvPr/>
        </p:nvSpPr>
        <p:spPr>
          <a:xfrm>
            <a:off x="16665692" y="9246841"/>
            <a:ext cx="666053" cy="666053"/>
          </a:xfrm>
          <a:custGeom>
            <a:avLst/>
            <a:gdLst/>
            <a:ahLst/>
            <a:cxnLst/>
            <a:rect l="l" t="t" r="r" b="b"/>
            <a:pathLst>
              <a:path w="666053" h="666053">
                <a:moveTo>
                  <a:pt x="0" y="0"/>
                </a:moveTo>
                <a:lnTo>
                  <a:pt x="666052" y="0"/>
                </a:lnTo>
                <a:lnTo>
                  <a:pt x="666052" y="666053"/>
                </a:lnTo>
                <a:lnTo>
                  <a:pt x="0" y="666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238657" y="9412909"/>
            <a:ext cx="3472625" cy="305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95"/>
              </a:lnSpc>
            </a:pPr>
            <a:r>
              <a:rPr lang="en-US" sz="1853">
                <a:solidFill>
                  <a:srgbClr val="4A8ACE"/>
                </a:solidFill>
                <a:latin typeface="IBM Plex Sans"/>
                <a:ea typeface="IBM Plex Sans"/>
                <a:cs typeface="IBM Plex Sans"/>
                <a:sym typeface="IBM Plex Sans"/>
              </a:rPr>
              <a:t>workspend.com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38657" y="3695259"/>
            <a:ext cx="5787521" cy="3105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67"/>
              </a:lnSpc>
            </a:pPr>
            <a:r>
              <a:rPr lang="en-US" sz="7683" b="1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Statement of Work Contracting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38657" y="2944413"/>
            <a:ext cx="4748268" cy="554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38"/>
              </a:lnSpc>
            </a:pPr>
            <a:r>
              <a:rPr lang="en-US" sz="3241" b="1">
                <a:solidFill>
                  <a:srgbClr val="FFFFF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A Flexible Approach to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38657" y="7329746"/>
            <a:ext cx="5600056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An Introduction to our </a:t>
            </a:r>
          </a:p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FFFFFF"/>
                </a:solidFill>
                <a:latin typeface="IBM Plex Sans"/>
                <a:ea typeface="IBM Plex Sans"/>
                <a:cs typeface="IBM Plex Sans"/>
                <a:sym typeface="IBM Plex Sans"/>
              </a:rPr>
              <a:t>Statement of Work Management Service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880975" y="9412909"/>
            <a:ext cx="3472625" cy="305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95"/>
              </a:lnSpc>
            </a:pPr>
            <a:r>
              <a:rPr lang="en-US" sz="1853">
                <a:solidFill>
                  <a:srgbClr val="4A8ACE"/>
                </a:solidFill>
                <a:latin typeface="IBM Plex Sans"/>
                <a:ea typeface="IBM Plex Sans"/>
                <a:cs typeface="IBM Plex Sans"/>
                <a:sym typeface="IBM Plex Sans"/>
              </a:rPr>
              <a:t>Let’s dive in!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453129" y="718288"/>
            <a:ext cx="7011489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59"/>
              </a:lnSpc>
              <a:spcBef>
                <a:spcPct val="0"/>
              </a:spcBef>
            </a:pPr>
            <a:r>
              <a:rPr lang="en-US" sz="1899" b="1">
                <a:solidFill>
                  <a:srgbClr val="0138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Contingent Workforce? </a:t>
            </a:r>
          </a:p>
          <a:p>
            <a:pPr algn="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13863"/>
                </a:solidFill>
                <a:latin typeface="Canva Sans"/>
                <a:ea typeface="Canva Sans"/>
                <a:cs typeface="Canva Sans"/>
                <a:sym typeface="Canva Sans"/>
              </a:rPr>
              <a:t>We manage the work, control your spend.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57745" y="2613293"/>
            <a:ext cx="6695228" cy="5912655"/>
            <a:chOff x="0" y="0"/>
            <a:chExt cx="1402467" cy="12385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02467" cy="1238539"/>
            </a:xfrm>
            <a:custGeom>
              <a:avLst/>
              <a:gdLst/>
              <a:ahLst/>
              <a:cxnLst/>
              <a:rect l="l" t="t" r="r" b="b"/>
              <a:pathLst>
                <a:path w="1402467" h="1238539">
                  <a:moveTo>
                    <a:pt x="26596" y="0"/>
                  </a:moveTo>
                  <a:lnTo>
                    <a:pt x="1375871" y="0"/>
                  </a:lnTo>
                  <a:cubicBezTo>
                    <a:pt x="1390560" y="0"/>
                    <a:pt x="1402467" y="11907"/>
                    <a:pt x="1402467" y="26596"/>
                  </a:cubicBezTo>
                  <a:lnTo>
                    <a:pt x="1402467" y="1211944"/>
                  </a:lnTo>
                  <a:cubicBezTo>
                    <a:pt x="1402467" y="1226632"/>
                    <a:pt x="1390560" y="1238539"/>
                    <a:pt x="1375871" y="1238539"/>
                  </a:cubicBezTo>
                  <a:lnTo>
                    <a:pt x="26596" y="1238539"/>
                  </a:lnTo>
                  <a:cubicBezTo>
                    <a:pt x="11907" y="1238539"/>
                    <a:pt x="0" y="1226632"/>
                    <a:pt x="0" y="1211944"/>
                  </a:cubicBezTo>
                  <a:lnTo>
                    <a:pt x="0" y="26596"/>
                  </a:lnTo>
                  <a:cubicBezTo>
                    <a:pt x="0" y="11907"/>
                    <a:pt x="11907" y="0"/>
                    <a:pt x="26596" y="0"/>
                  </a:cubicBezTo>
                  <a:close/>
                </a:path>
              </a:pathLst>
            </a:custGeom>
            <a:blipFill>
              <a:blip r:embed="rId2"/>
              <a:stretch>
                <a:fillRect l="-14643" t="-28554" r="-75785" b="-409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580240" y="6780773"/>
            <a:ext cx="4689580" cy="607409"/>
            <a:chOff x="0" y="0"/>
            <a:chExt cx="1235116" cy="1599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35116" cy="159976"/>
            </a:xfrm>
            <a:custGeom>
              <a:avLst/>
              <a:gdLst/>
              <a:ahLst/>
              <a:cxnLst/>
              <a:rect l="l" t="t" r="r" b="b"/>
              <a:pathLst>
                <a:path w="1235116" h="159976">
                  <a:moveTo>
                    <a:pt x="39621" y="0"/>
                  </a:moveTo>
                  <a:lnTo>
                    <a:pt x="1195495" y="0"/>
                  </a:lnTo>
                  <a:cubicBezTo>
                    <a:pt x="1206003" y="0"/>
                    <a:pt x="1216081" y="4174"/>
                    <a:pt x="1223511" y="11605"/>
                  </a:cubicBezTo>
                  <a:cubicBezTo>
                    <a:pt x="1230941" y="19035"/>
                    <a:pt x="1235116" y="29113"/>
                    <a:pt x="1235116" y="39621"/>
                  </a:cubicBezTo>
                  <a:lnTo>
                    <a:pt x="1235116" y="120355"/>
                  </a:lnTo>
                  <a:cubicBezTo>
                    <a:pt x="1235116" y="130863"/>
                    <a:pt x="1230941" y="140941"/>
                    <a:pt x="1223511" y="148371"/>
                  </a:cubicBezTo>
                  <a:cubicBezTo>
                    <a:pt x="1216081" y="155802"/>
                    <a:pt x="1206003" y="159976"/>
                    <a:pt x="1195495" y="159976"/>
                  </a:cubicBezTo>
                  <a:lnTo>
                    <a:pt x="39621" y="159976"/>
                  </a:lnTo>
                  <a:cubicBezTo>
                    <a:pt x="29113" y="159976"/>
                    <a:pt x="19035" y="155802"/>
                    <a:pt x="11605" y="148371"/>
                  </a:cubicBezTo>
                  <a:cubicBezTo>
                    <a:pt x="4174" y="140941"/>
                    <a:pt x="0" y="130863"/>
                    <a:pt x="0" y="120355"/>
                  </a:cubicBezTo>
                  <a:lnTo>
                    <a:pt x="0" y="39621"/>
                  </a:lnTo>
                  <a:cubicBezTo>
                    <a:pt x="0" y="29113"/>
                    <a:pt x="4174" y="19035"/>
                    <a:pt x="11605" y="11605"/>
                  </a:cubicBezTo>
                  <a:cubicBezTo>
                    <a:pt x="19035" y="4174"/>
                    <a:pt x="29113" y="0"/>
                    <a:pt x="3962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13863">
                    <a:alpha val="100000"/>
                  </a:srgbClr>
                </a:gs>
                <a:gs pos="100000">
                  <a:srgbClr val="4A8ACE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>
              <a:hlinkClick r:id="rId3"/>
            </p:cNvPr>
            <p:cNvSpPr txBox="1"/>
            <p:nvPr/>
          </p:nvSpPr>
          <p:spPr>
            <a:xfrm>
              <a:off x="0" y="-38100"/>
              <a:ext cx="1235116" cy="1980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580240" y="3524954"/>
            <a:ext cx="7104091" cy="1441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72"/>
              </a:lnSpc>
            </a:pPr>
            <a:r>
              <a:rPr lang="en-US" sz="477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Is Statement of Work </a:t>
            </a:r>
            <a:r>
              <a:rPr lang="en-US" sz="4770" b="1">
                <a:solidFill>
                  <a:srgbClr val="01386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right for you?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580240" y="5524108"/>
            <a:ext cx="6048827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Let’s discuss how we can align your talent strategy to your business goals.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-406693" y="422284"/>
            <a:ext cx="19018283" cy="606416"/>
            <a:chOff x="0" y="0"/>
            <a:chExt cx="12745430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745431" cy="406400"/>
            </a:xfrm>
            <a:custGeom>
              <a:avLst/>
              <a:gdLst/>
              <a:ahLst/>
              <a:cxnLst/>
              <a:rect l="l" t="t" r="r" b="b"/>
              <a:pathLst>
                <a:path w="12745431" h="406400">
                  <a:moveTo>
                    <a:pt x="12542230" y="0"/>
                  </a:moveTo>
                  <a:cubicBezTo>
                    <a:pt x="12654455" y="0"/>
                    <a:pt x="12745431" y="90976"/>
                    <a:pt x="12745431" y="203200"/>
                  </a:cubicBezTo>
                  <a:cubicBezTo>
                    <a:pt x="12745431" y="315424"/>
                    <a:pt x="12654455" y="406400"/>
                    <a:pt x="1254223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13863">
                    <a:alpha val="100000"/>
                  </a:srgbClr>
                </a:gs>
                <a:gs pos="100000">
                  <a:srgbClr val="4A8ACE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274543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133729" y="536580"/>
            <a:ext cx="9765623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Forward-Thinking | Innovative | Diverse</a:t>
            </a:r>
          </a:p>
        </p:txBody>
      </p:sp>
      <p:sp>
        <p:nvSpPr>
          <p:cNvPr id="13" name="TextBox 13">
            <a:hlinkClick r:id="rId3"/>
          </p:cNvPr>
          <p:cNvSpPr txBox="1"/>
          <p:nvPr/>
        </p:nvSpPr>
        <p:spPr>
          <a:xfrm>
            <a:off x="9992126" y="6922869"/>
            <a:ext cx="6048827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Book a Meeting at </a:t>
            </a:r>
            <a:r>
              <a:rPr lang="en-US" sz="18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Workspend.com</a:t>
            </a:r>
            <a:endParaRPr lang="en-US" sz="1899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" name="Freeform 14">
            <a:hlinkClick r:id="" action="ppaction://hlinkshowjump?jump=previousslide"/>
          </p:cNvPr>
          <p:cNvSpPr/>
          <p:nvPr/>
        </p:nvSpPr>
        <p:spPr>
          <a:xfrm rot="-10800000">
            <a:off x="16593247" y="9063658"/>
            <a:ext cx="666053" cy="666053"/>
          </a:xfrm>
          <a:custGeom>
            <a:avLst/>
            <a:gdLst/>
            <a:ahLst/>
            <a:cxnLst/>
            <a:rect l="l" t="t" r="r" b="b"/>
            <a:pathLst>
              <a:path w="666053" h="666053">
                <a:moveTo>
                  <a:pt x="0" y="0"/>
                </a:moveTo>
                <a:lnTo>
                  <a:pt x="666053" y="0"/>
                </a:lnTo>
                <a:lnTo>
                  <a:pt x="666053" y="666052"/>
                </a:lnTo>
                <a:lnTo>
                  <a:pt x="0" y="666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67229" y="565155"/>
            <a:ext cx="1932002" cy="454020"/>
          </a:xfrm>
          <a:custGeom>
            <a:avLst/>
            <a:gdLst/>
            <a:ahLst/>
            <a:cxnLst/>
            <a:rect l="l" t="t" r="r" b="b"/>
            <a:pathLst>
              <a:path w="1932002" h="454020">
                <a:moveTo>
                  <a:pt x="0" y="0"/>
                </a:moveTo>
                <a:lnTo>
                  <a:pt x="1932001" y="0"/>
                </a:lnTo>
                <a:lnTo>
                  <a:pt x="1932001" y="454020"/>
                </a:lnTo>
                <a:lnTo>
                  <a:pt x="0" y="4540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8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7700"/>
            <a:ext cx="18288000" cy="10259300"/>
          </a:xfrm>
          <a:custGeom>
            <a:avLst/>
            <a:gdLst/>
            <a:ahLst/>
            <a:cxnLst/>
            <a:rect l="l" t="t" r="r" b="b"/>
            <a:pathLst>
              <a:path w="18288000" h="10259300">
                <a:moveTo>
                  <a:pt x="0" y="0"/>
                </a:moveTo>
                <a:lnTo>
                  <a:pt x="18288000" y="0"/>
                </a:lnTo>
                <a:lnTo>
                  <a:pt x="18288000" y="10259300"/>
                </a:lnTo>
                <a:lnTo>
                  <a:pt x="0" y="10259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t="-1876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129156" y="3600534"/>
            <a:ext cx="13767432" cy="4656766"/>
            <a:chOff x="0" y="0"/>
            <a:chExt cx="3625990" cy="12264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25990" cy="1226473"/>
            </a:xfrm>
            <a:custGeom>
              <a:avLst/>
              <a:gdLst/>
              <a:ahLst/>
              <a:cxnLst/>
              <a:rect l="l" t="t" r="r" b="b"/>
              <a:pathLst>
                <a:path w="3625990" h="1226473">
                  <a:moveTo>
                    <a:pt x="13496" y="0"/>
                  </a:moveTo>
                  <a:lnTo>
                    <a:pt x="3612494" y="0"/>
                  </a:lnTo>
                  <a:cubicBezTo>
                    <a:pt x="3619948" y="0"/>
                    <a:pt x="3625990" y="6042"/>
                    <a:pt x="3625990" y="13496"/>
                  </a:cubicBezTo>
                  <a:lnTo>
                    <a:pt x="3625990" y="1212977"/>
                  </a:lnTo>
                  <a:cubicBezTo>
                    <a:pt x="3625990" y="1220431"/>
                    <a:pt x="3619948" y="1226473"/>
                    <a:pt x="3612494" y="1226473"/>
                  </a:cubicBezTo>
                  <a:lnTo>
                    <a:pt x="13496" y="1226473"/>
                  </a:lnTo>
                  <a:cubicBezTo>
                    <a:pt x="6042" y="1226473"/>
                    <a:pt x="0" y="1220431"/>
                    <a:pt x="0" y="1212977"/>
                  </a:cubicBezTo>
                  <a:lnTo>
                    <a:pt x="0" y="13496"/>
                  </a:lnTo>
                  <a:cubicBezTo>
                    <a:pt x="0" y="6042"/>
                    <a:pt x="6042" y="0"/>
                    <a:pt x="1349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25990" cy="12645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>
            <a:hlinkClick r:id="" action="ppaction://hlinkshowjump?jump=nextslide"/>
          </p:cNvPr>
          <p:cNvSpPr/>
          <p:nvPr/>
        </p:nvSpPr>
        <p:spPr>
          <a:xfrm>
            <a:off x="16593247" y="9063658"/>
            <a:ext cx="666053" cy="666053"/>
          </a:xfrm>
          <a:custGeom>
            <a:avLst/>
            <a:gdLst/>
            <a:ahLst/>
            <a:cxnLst/>
            <a:rect l="l" t="t" r="r" b="b"/>
            <a:pathLst>
              <a:path w="666053" h="666053">
                <a:moveTo>
                  <a:pt x="0" y="0"/>
                </a:moveTo>
                <a:lnTo>
                  <a:pt x="666053" y="0"/>
                </a:lnTo>
                <a:lnTo>
                  <a:pt x="666053" y="666052"/>
                </a:lnTo>
                <a:lnTo>
                  <a:pt x="0" y="6660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hlinkClick r:id="" action="ppaction://hlinkshowjump?jump=previousslide"/>
          </p:cNvPr>
          <p:cNvSpPr/>
          <p:nvPr/>
        </p:nvSpPr>
        <p:spPr>
          <a:xfrm rot="-10800000">
            <a:off x="15796191" y="9063658"/>
            <a:ext cx="666053" cy="666053"/>
          </a:xfrm>
          <a:custGeom>
            <a:avLst/>
            <a:gdLst/>
            <a:ahLst/>
            <a:cxnLst/>
            <a:rect l="l" t="t" r="r" b="b"/>
            <a:pathLst>
              <a:path w="666053" h="666053">
                <a:moveTo>
                  <a:pt x="0" y="0"/>
                </a:moveTo>
                <a:lnTo>
                  <a:pt x="666052" y="0"/>
                </a:lnTo>
                <a:lnTo>
                  <a:pt x="666052" y="666052"/>
                </a:lnTo>
                <a:lnTo>
                  <a:pt x="0" y="6660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254505" y="5881292"/>
            <a:ext cx="9874712" cy="1353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20"/>
              </a:lnSpc>
              <a:spcBef>
                <a:spcPct val="0"/>
              </a:spcBef>
            </a:pPr>
            <a:r>
              <a:rPr lang="en-US" sz="2586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A formal document used to define project-specific activities, deliverables and timelines for service providers, such as vendors, contractors, agencies or freelancers.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54505" y="4588933"/>
            <a:ext cx="11201097" cy="985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66"/>
              </a:lnSpc>
            </a:pPr>
            <a:r>
              <a:rPr lang="en-US" sz="5833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What is a</a:t>
            </a:r>
            <a:r>
              <a:rPr lang="en-US" sz="5833" b="1">
                <a:solidFill>
                  <a:srgbClr val="013863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 Statement of Work</a:t>
            </a:r>
            <a:r>
              <a:rPr lang="en-US" sz="5833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30071" y="2002985"/>
            <a:ext cx="8862592" cy="7005175"/>
            <a:chOff x="0" y="0"/>
            <a:chExt cx="1223554" cy="9671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23554" cy="967122"/>
            </a:xfrm>
            <a:custGeom>
              <a:avLst/>
              <a:gdLst/>
              <a:ahLst/>
              <a:cxnLst/>
              <a:rect l="l" t="t" r="r" b="b"/>
              <a:pathLst>
                <a:path w="1223554" h="967122">
                  <a:moveTo>
                    <a:pt x="20092" y="0"/>
                  </a:moveTo>
                  <a:lnTo>
                    <a:pt x="1203462" y="0"/>
                  </a:lnTo>
                  <a:cubicBezTo>
                    <a:pt x="1214559" y="0"/>
                    <a:pt x="1223554" y="8995"/>
                    <a:pt x="1223554" y="20092"/>
                  </a:cubicBezTo>
                  <a:lnTo>
                    <a:pt x="1223554" y="947031"/>
                  </a:lnTo>
                  <a:cubicBezTo>
                    <a:pt x="1223554" y="952359"/>
                    <a:pt x="1221437" y="957470"/>
                    <a:pt x="1217669" y="961238"/>
                  </a:cubicBezTo>
                  <a:cubicBezTo>
                    <a:pt x="1213902" y="965006"/>
                    <a:pt x="1208791" y="967122"/>
                    <a:pt x="1203462" y="967122"/>
                  </a:cubicBezTo>
                  <a:lnTo>
                    <a:pt x="20092" y="967122"/>
                  </a:lnTo>
                  <a:cubicBezTo>
                    <a:pt x="8995" y="967122"/>
                    <a:pt x="0" y="958127"/>
                    <a:pt x="0" y="947031"/>
                  </a:cubicBezTo>
                  <a:lnTo>
                    <a:pt x="0" y="20092"/>
                  </a:lnTo>
                  <a:cubicBezTo>
                    <a:pt x="0" y="14763"/>
                    <a:pt x="2117" y="9653"/>
                    <a:pt x="5885" y="5885"/>
                  </a:cubicBezTo>
                  <a:cubicBezTo>
                    <a:pt x="9653" y="2117"/>
                    <a:pt x="14763" y="0"/>
                    <a:pt x="20092" y="0"/>
                  </a:cubicBezTo>
                  <a:close/>
                </a:path>
              </a:pathLst>
            </a:custGeom>
            <a:blipFill>
              <a:blip r:embed="rId2"/>
              <a:stretch>
                <a:fillRect t="-13257" b="-132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>
            <a:hlinkClick r:id="" action="ppaction://hlinkshowjump?jump=nextslide"/>
          </p:cNvPr>
          <p:cNvSpPr/>
          <p:nvPr/>
        </p:nvSpPr>
        <p:spPr>
          <a:xfrm>
            <a:off x="16593247" y="9063658"/>
            <a:ext cx="666053" cy="666053"/>
          </a:xfrm>
          <a:custGeom>
            <a:avLst/>
            <a:gdLst/>
            <a:ahLst/>
            <a:cxnLst/>
            <a:rect l="l" t="t" r="r" b="b"/>
            <a:pathLst>
              <a:path w="666053" h="666053">
                <a:moveTo>
                  <a:pt x="0" y="0"/>
                </a:moveTo>
                <a:lnTo>
                  <a:pt x="666053" y="0"/>
                </a:lnTo>
                <a:lnTo>
                  <a:pt x="666053" y="666052"/>
                </a:lnTo>
                <a:lnTo>
                  <a:pt x="0" y="6660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hlinkClick r:id="" action="ppaction://hlinkshowjump?jump=previousslide"/>
          </p:cNvPr>
          <p:cNvSpPr/>
          <p:nvPr/>
        </p:nvSpPr>
        <p:spPr>
          <a:xfrm rot="-10800000">
            <a:off x="15796191" y="9063658"/>
            <a:ext cx="666053" cy="666053"/>
          </a:xfrm>
          <a:custGeom>
            <a:avLst/>
            <a:gdLst/>
            <a:ahLst/>
            <a:cxnLst/>
            <a:rect l="l" t="t" r="r" b="b"/>
            <a:pathLst>
              <a:path w="666053" h="666053">
                <a:moveTo>
                  <a:pt x="0" y="0"/>
                </a:moveTo>
                <a:lnTo>
                  <a:pt x="666052" y="0"/>
                </a:lnTo>
                <a:lnTo>
                  <a:pt x="666052" y="666052"/>
                </a:lnTo>
                <a:lnTo>
                  <a:pt x="0" y="6660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482961" y="2671953"/>
            <a:ext cx="8600814" cy="985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66"/>
              </a:lnSpc>
              <a:spcBef>
                <a:spcPct val="0"/>
              </a:spcBef>
            </a:pPr>
            <a:r>
              <a:rPr lang="en-US" sz="5833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With </a:t>
            </a:r>
            <a:r>
              <a:rPr lang="en-US" sz="5833" b="1">
                <a:solidFill>
                  <a:srgbClr val="013863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Statement of Work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482961" y="3714412"/>
            <a:ext cx="10770907" cy="826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16"/>
              </a:lnSpc>
              <a:spcBef>
                <a:spcPct val="0"/>
              </a:spcBef>
            </a:pPr>
            <a:r>
              <a:rPr lang="en-US" sz="5833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Contracts You Can: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0" y="5419077"/>
            <a:ext cx="7188696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9"/>
              </a:lnSpc>
              <a:spcBef>
                <a:spcPct val="0"/>
              </a:spcBef>
            </a:pPr>
            <a:r>
              <a:rPr lang="en-US" sz="2099" b="1">
                <a:solidFill>
                  <a:srgbClr val="4A8ACE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Formalize </a:t>
            </a:r>
            <a:r>
              <a:rPr lang="en-US" sz="2099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the contractual relationship between two parties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44000" y="6325049"/>
            <a:ext cx="8420794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9"/>
              </a:lnSpc>
              <a:spcBef>
                <a:spcPct val="0"/>
              </a:spcBef>
            </a:pPr>
            <a:r>
              <a:rPr lang="en-US" sz="2099" b="1">
                <a:solidFill>
                  <a:srgbClr val="4A8ACE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Frame</a:t>
            </a:r>
            <a:r>
              <a:rPr lang="en-US" sz="2099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 the activity deliverables in the form of a series of waypoints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39187" y="7240972"/>
            <a:ext cx="8638126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9"/>
              </a:lnSpc>
              <a:spcBef>
                <a:spcPct val="0"/>
              </a:spcBef>
            </a:pPr>
            <a:r>
              <a:rPr lang="en-US" sz="2099" b="1">
                <a:solidFill>
                  <a:srgbClr val="4A8ACE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Qualify</a:t>
            </a:r>
            <a:r>
              <a:rPr lang="en-US" sz="2099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 remuneration and the associated payment schedule </a:t>
            </a:r>
          </a:p>
        </p:txBody>
      </p:sp>
      <p:sp>
        <p:nvSpPr>
          <p:cNvPr id="11" name="Freeform 11"/>
          <p:cNvSpPr/>
          <p:nvPr/>
        </p:nvSpPr>
        <p:spPr>
          <a:xfrm>
            <a:off x="8482961" y="5458321"/>
            <a:ext cx="407790" cy="334898"/>
          </a:xfrm>
          <a:custGeom>
            <a:avLst/>
            <a:gdLst/>
            <a:ahLst/>
            <a:cxnLst/>
            <a:rect l="l" t="t" r="r" b="b"/>
            <a:pathLst>
              <a:path w="407790" h="334898">
                <a:moveTo>
                  <a:pt x="0" y="0"/>
                </a:moveTo>
                <a:lnTo>
                  <a:pt x="407791" y="0"/>
                </a:lnTo>
                <a:lnTo>
                  <a:pt x="407791" y="334898"/>
                </a:lnTo>
                <a:lnTo>
                  <a:pt x="0" y="3348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482961" y="7298504"/>
            <a:ext cx="407790" cy="334898"/>
          </a:xfrm>
          <a:custGeom>
            <a:avLst/>
            <a:gdLst/>
            <a:ahLst/>
            <a:cxnLst/>
            <a:rect l="l" t="t" r="r" b="b"/>
            <a:pathLst>
              <a:path w="407790" h="334898">
                <a:moveTo>
                  <a:pt x="0" y="0"/>
                </a:moveTo>
                <a:lnTo>
                  <a:pt x="407791" y="0"/>
                </a:lnTo>
                <a:lnTo>
                  <a:pt x="407791" y="334898"/>
                </a:lnTo>
                <a:lnTo>
                  <a:pt x="0" y="3348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8482961" y="6372674"/>
            <a:ext cx="407790" cy="334898"/>
          </a:xfrm>
          <a:custGeom>
            <a:avLst/>
            <a:gdLst/>
            <a:ahLst/>
            <a:cxnLst/>
            <a:rect l="l" t="t" r="r" b="b"/>
            <a:pathLst>
              <a:path w="407790" h="334898">
                <a:moveTo>
                  <a:pt x="0" y="0"/>
                </a:moveTo>
                <a:lnTo>
                  <a:pt x="407791" y="0"/>
                </a:lnTo>
                <a:lnTo>
                  <a:pt x="407791" y="334898"/>
                </a:lnTo>
                <a:lnTo>
                  <a:pt x="0" y="3348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-733454" y="422284"/>
            <a:ext cx="4187330" cy="606416"/>
            <a:chOff x="0" y="0"/>
            <a:chExt cx="2806212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806211" cy="406400"/>
            </a:xfrm>
            <a:custGeom>
              <a:avLst/>
              <a:gdLst/>
              <a:ahLst/>
              <a:cxnLst/>
              <a:rect l="l" t="t" r="r" b="b"/>
              <a:pathLst>
                <a:path w="2806211" h="406400">
                  <a:moveTo>
                    <a:pt x="2603011" y="0"/>
                  </a:moveTo>
                  <a:cubicBezTo>
                    <a:pt x="2715236" y="0"/>
                    <a:pt x="2806211" y="90976"/>
                    <a:pt x="2806211" y="203200"/>
                  </a:cubicBezTo>
                  <a:cubicBezTo>
                    <a:pt x="2806211" y="315424"/>
                    <a:pt x="2715236" y="406400"/>
                    <a:pt x="260301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13863">
                    <a:alpha val="100000"/>
                  </a:srgbClr>
                </a:gs>
                <a:gs pos="100000">
                  <a:srgbClr val="4A8ACE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806212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10580" y="536580"/>
            <a:ext cx="2622786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#1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14824" y="1594273"/>
            <a:ext cx="7583739" cy="826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16"/>
              </a:lnSpc>
              <a:spcBef>
                <a:spcPct val="0"/>
              </a:spcBef>
            </a:pPr>
            <a:r>
              <a:rPr lang="en-US" sz="5833" b="1" u="none" strike="noStrike">
                <a:solidFill>
                  <a:srgbClr val="013863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How It Works</a:t>
            </a:r>
          </a:p>
        </p:txBody>
      </p:sp>
      <p:sp>
        <p:nvSpPr>
          <p:cNvPr id="5" name="AutoShape 5"/>
          <p:cNvSpPr/>
          <p:nvPr/>
        </p:nvSpPr>
        <p:spPr>
          <a:xfrm flipV="1">
            <a:off x="3874500" y="5169240"/>
            <a:ext cx="1073905" cy="910916"/>
          </a:xfrm>
          <a:prstGeom prst="line">
            <a:avLst/>
          </a:prstGeom>
          <a:ln w="47625" cap="rnd">
            <a:solidFill>
              <a:srgbClr val="BBBBBB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H="1" flipV="1">
            <a:off x="5709830" y="5236473"/>
            <a:ext cx="978748" cy="803400"/>
          </a:xfrm>
          <a:prstGeom prst="line">
            <a:avLst/>
          </a:prstGeom>
          <a:ln w="47625" cap="rnd">
            <a:solidFill>
              <a:srgbClr val="BBBBBB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 flipV="1">
            <a:off x="7547357" y="5169240"/>
            <a:ext cx="1073905" cy="910916"/>
          </a:xfrm>
          <a:prstGeom prst="line">
            <a:avLst/>
          </a:prstGeom>
          <a:ln w="47625" cap="rnd">
            <a:solidFill>
              <a:srgbClr val="BBBBBB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 flipH="1" flipV="1">
            <a:off x="9382686" y="5236473"/>
            <a:ext cx="978748" cy="803400"/>
          </a:xfrm>
          <a:prstGeom prst="line">
            <a:avLst/>
          </a:prstGeom>
          <a:ln w="47625" cap="rnd">
            <a:solidFill>
              <a:srgbClr val="BBBBBB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flipV="1">
            <a:off x="11197504" y="5169240"/>
            <a:ext cx="1073905" cy="910916"/>
          </a:xfrm>
          <a:prstGeom prst="line">
            <a:avLst/>
          </a:prstGeom>
          <a:ln w="47625" cap="rnd">
            <a:solidFill>
              <a:srgbClr val="BBBBBB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 flipH="1" flipV="1">
            <a:off x="13032834" y="5236473"/>
            <a:ext cx="978748" cy="803400"/>
          </a:xfrm>
          <a:prstGeom prst="line">
            <a:avLst/>
          </a:prstGeom>
          <a:ln w="47625" cap="rnd">
            <a:solidFill>
              <a:srgbClr val="BBBBBB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 flipH="1" flipV="1">
            <a:off x="2377891" y="5503534"/>
            <a:ext cx="978748" cy="803400"/>
          </a:xfrm>
          <a:prstGeom prst="line">
            <a:avLst/>
          </a:prstGeom>
          <a:ln w="47625" cap="rnd">
            <a:solidFill>
              <a:srgbClr val="BBBBBB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5335">
            <a:off x="2869890" y="5896665"/>
            <a:ext cx="1179564" cy="1179564"/>
          </a:xfrm>
          <a:custGeom>
            <a:avLst/>
            <a:gdLst/>
            <a:ahLst/>
            <a:cxnLst/>
            <a:rect l="l" t="t" r="r" b="b"/>
            <a:pathLst>
              <a:path w="1179564" h="1179564">
                <a:moveTo>
                  <a:pt x="0" y="0"/>
                </a:moveTo>
                <a:lnTo>
                  <a:pt x="1179564" y="0"/>
                </a:lnTo>
                <a:lnTo>
                  <a:pt x="1179564" y="1179564"/>
                </a:lnTo>
                <a:lnTo>
                  <a:pt x="0" y="11795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695172" y="4238122"/>
            <a:ext cx="1184814" cy="1184814"/>
          </a:xfrm>
          <a:custGeom>
            <a:avLst/>
            <a:gdLst/>
            <a:ahLst/>
            <a:cxnLst/>
            <a:rect l="l" t="t" r="r" b="b"/>
            <a:pathLst>
              <a:path w="1184814" h="1184814">
                <a:moveTo>
                  <a:pt x="0" y="0"/>
                </a:moveTo>
                <a:lnTo>
                  <a:pt x="1184815" y="0"/>
                </a:lnTo>
                <a:lnTo>
                  <a:pt x="1184815" y="1184814"/>
                </a:lnTo>
                <a:lnTo>
                  <a:pt x="0" y="11848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AutoShape 14"/>
          <p:cNvSpPr/>
          <p:nvPr/>
        </p:nvSpPr>
        <p:spPr>
          <a:xfrm flipV="1">
            <a:off x="14461638" y="5436297"/>
            <a:ext cx="1073905" cy="910916"/>
          </a:xfrm>
          <a:prstGeom prst="line">
            <a:avLst/>
          </a:prstGeom>
          <a:ln w="47625" cap="rnd">
            <a:solidFill>
              <a:srgbClr val="BBBBBB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3848230" y="5894040"/>
            <a:ext cx="1196009" cy="1196009"/>
          </a:xfrm>
          <a:custGeom>
            <a:avLst/>
            <a:gdLst/>
            <a:ahLst/>
            <a:cxnLst/>
            <a:rect l="l" t="t" r="r" b="b"/>
            <a:pathLst>
              <a:path w="1196009" h="1196009">
                <a:moveTo>
                  <a:pt x="0" y="0"/>
                </a:moveTo>
                <a:lnTo>
                  <a:pt x="1196009" y="0"/>
                </a:lnTo>
                <a:lnTo>
                  <a:pt x="1196009" y="1196009"/>
                </a:lnTo>
                <a:lnTo>
                  <a:pt x="0" y="11960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530824" y="5905234"/>
            <a:ext cx="1184814" cy="1184814"/>
          </a:xfrm>
          <a:custGeom>
            <a:avLst/>
            <a:gdLst/>
            <a:ahLst/>
            <a:cxnLst/>
            <a:rect l="l" t="t" r="r" b="b"/>
            <a:pathLst>
              <a:path w="1184814" h="1184814">
                <a:moveTo>
                  <a:pt x="0" y="0"/>
                </a:moveTo>
                <a:lnTo>
                  <a:pt x="1184814" y="0"/>
                </a:lnTo>
                <a:lnTo>
                  <a:pt x="1184814" y="1184815"/>
                </a:lnTo>
                <a:lnTo>
                  <a:pt x="0" y="11848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8367252" y="4238122"/>
            <a:ext cx="1184814" cy="1184814"/>
          </a:xfrm>
          <a:custGeom>
            <a:avLst/>
            <a:gdLst/>
            <a:ahLst/>
            <a:cxnLst/>
            <a:rect l="l" t="t" r="r" b="b"/>
            <a:pathLst>
              <a:path w="1184814" h="1184814">
                <a:moveTo>
                  <a:pt x="0" y="0"/>
                </a:moveTo>
                <a:lnTo>
                  <a:pt x="1184814" y="0"/>
                </a:lnTo>
                <a:lnTo>
                  <a:pt x="1184814" y="1184814"/>
                </a:lnTo>
                <a:lnTo>
                  <a:pt x="0" y="11848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0203680" y="5905234"/>
            <a:ext cx="1184814" cy="1184814"/>
          </a:xfrm>
          <a:custGeom>
            <a:avLst/>
            <a:gdLst/>
            <a:ahLst/>
            <a:cxnLst/>
            <a:rect l="l" t="t" r="r" b="b"/>
            <a:pathLst>
              <a:path w="1184814" h="1184814">
                <a:moveTo>
                  <a:pt x="0" y="0"/>
                </a:moveTo>
                <a:lnTo>
                  <a:pt x="1184815" y="0"/>
                </a:lnTo>
                <a:lnTo>
                  <a:pt x="1184815" y="1184815"/>
                </a:lnTo>
                <a:lnTo>
                  <a:pt x="0" y="11848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2028754" y="4233324"/>
            <a:ext cx="1184814" cy="1184814"/>
          </a:xfrm>
          <a:custGeom>
            <a:avLst/>
            <a:gdLst/>
            <a:ahLst/>
            <a:cxnLst/>
            <a:rect l="l" t="t" r="r" b="b"/>
            <a:pathLst>
              <a:path w="1184814" h="1184814">
                <a:moveTo>
                  <a:pt x="0" y="0"/>
                </a:moveTo>
                <a:lnTo>
                  <a:pt x="1184814" y="0"/>
                </a:lnTo>
                <a:lnTo>
                  <a:pt x="1184814" y="1184814"/>
                </a:lnTo>
                <a:lnTo>
                  <a:pt x="0" y="11848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2318324" y="4574100"/>
            <a:ext cx="605674" cy="503260"/>
          </a:xfrm>
          <a:custGeom>
            <a:avLst/>
            <a:gdLst/>
            <a:ahLst/>
            <a:cxnLst/>
            <a:rect l="l" t="t" r="r" b="b"/>
            <a:pathLst>
              <a:path w="605674" h="503260">
                <a:moveTo>
                  <a:pt x="0" y="0"/>
                </a:moveTo>
                <a:lnTo>
                  <a:pt x="605674" y="0"/>
                </a:lnTo>
                <a:lnTo>
                  <a:pt x="605674" y="503261"/>
                </a:lnTo>
                <a:lnTo>
                  <a:pt x="0" y="50326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4156292" y="6233530"/>
            <a:ext cx="579886" cy="528223"/>
          </a:xfrm>
          <a:custGeom>
            <a:avLst/>
            <a:gdLst/>
            <a:ahLst/>
            <a:cxnLst/>
            <a:rect l="l" t="t" r="r" b="b"/>
            <a:pathLst>
              <a:path w="579886" h="528223">
                <a:moveTo>
                  <a:pt x="0" y="0"/>
                </a:moveTo>
                <a:lnTo>
                  <a:pt x="579886" y="0"/>
                </a:lnTo>
                <a:lnTo>
                  <a:pt x="579886" y="528223"/>
                </a:lnTo>
                <a:lnTo>
                  <a:pt x="0" y="5282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6906199" y="6181159"/>
            <a:ext cx="434064" cy="610576"/>
          </a:xfrm>
          <a:custGeom>
            <a:avLst/>
            <a:gdLst/>
            <a:ahLst/>
            <a:cxnLst/>
            <a:rect l="l" t="t" r="r" b="b"/>
            <a:pathLst>
              <a:path w="434064" h="610576">
                <a:moveTo>
                  <a:pt x="0" y="0"/>
                </a:moveTo>
                <a:lnTo>
                  <a:pt x="434064" y="0"/>
                </a:lnTo>
                <a:lnTo>
                  <a:pt x="434064" y="610576"/>
                </a:lnTo>
                <a:lnTo>
                  <a:pt x="0" y="6105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0431335" y="6233332"/>
            <a:ext cx="729505" cy="558403"/>
          </a:xfrm>
          <a:custGeom>
            <a:avLst/>
            <a:gdLst/>
            <a:ahLst/>
            <a:cxnLst/>
            <a:rect l="l" t="t" r="r" b="b"/>
            <a:pathLst>
              <a:path w="729505" h="558403">
                <a:moveTo>
                  <a:pt x="0" y="0"/>
                </a:moveTo>
                <a:lnTo>
                  <a:pt x="729505" y="0"/>
                </a:lnTo>
                <a:lnTo>
                  <a:pt x="729505" y="558403"/>
                </a:lnTo>
                <a:lnTo>
                  <a:pt x="0" y="55840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3287229" y="6233530"/>
            <a:ext cx="344886" cy="505833"/>
          </a:xfrm>
          <a:custGeom>
            <a:avLst/>
            <a:gdLst/>
            <a:ahLst/>
            <a:cxnLst/>
            <a:rect l="l" t="t" r="r" b="b"/>
            <a:pathLst>
              <a:path w="344886" h="505833">
                <a:moveTo>
                  <a:pt x="0" y="0"/>
                </a:moveTo>
                <a:lnTo>
                  <a:pt x="344886" y="0"/>
                </a:lnTo>
                <a:lnTo>
                  <a:pt x="344886" y="505833"/>
                </a:lnTo>
                <a:lnTo>
                  <a:pt x="0" y="5058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8706151" y="4561619"/>
            <a:ext cx="481163" cy="528223"/>
          </a:xfrm>
          <a:custGeom>
            <a:avLst/>
            <a:gdLst/>
            <a:ahLst/>
            <a:cxnLst/>
            <a:rect l="l" t="t" r="r" b="b"/>
            <a:pathLst>
              <a:path w="481163" h="528223">
                <a:moveTo>
                  <a:pt x="0" y="0"/>
                </a:moveTo>
                <a:lnTo>
                  <a:pt x="481163" y="0"/>
                </a:lnTo>
                <a:lnTo>
                  <a:pt x="481163" y="528223"/>
                </a:lnTo>
                <a:lnTo>
                  <a:pt x="0" y="52822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5035949" y="4574100"/>
            <a:ext cx="503260" cy="503260"/>
          </a:xfrm>
          <a:custGeom>
            <a:avLst/>
            <a:gdLst/>
            <a:ahLst/>
            <a:cxnLst/>
            <a:rect l="l" t="t" r="r" b="b"/>
            <a:pathLst>
              <a:path w="503260" h="503260">
                <a:moveTo>
                  <a:pt x="0" y="0"/>
                </a:moveTo>
                <a:lnTo>
                  <a:pt x="503261" y="0"/>
                </a:lnTo>
                <a:lnTo>
                  <a:pt x="503261" y="503261"/>
                </a:lnTo>
                <a:lnTo>
                  <a:pt x="0" y="50326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2141027" y="7501127"/>
            <a:ext cx="2637289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1" spc="21">
                <a:solidFill>
                  <a:srgbClr val="9BC0EB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Authorization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704366" y="2909051"/>
            <a:ext cx="3166428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1" spc="21">
                <a:solidFill>
                  <a:srgbClr val="4C9DE3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Distribute to suppliers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628088" y="2906606"/>
            <a:ext cx="2637289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1" spc="21">
                <a:solidFill>
                  <a:srgbClr val="4A88CE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Submissions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302516" y="2906606"/>
            <a:ext cx="2637289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1" spc="21">
                <a:solidFill>
                  <a:srgbClr val="8096D1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Offer/Authority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827296" y="7501127"/>
            <a:ext cx="2637289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1" spc="21">
                <a:solidFill>
                  <a:srgbClr val="8096D1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Feedback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477443" y="7501127"/>
            <a:ext cx="2637289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1" spc="21">
                <a:solidFill>
                  <a:srgbClr val="2E6098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Review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127590" y="7501127"/>
            <a:ext cx="2637289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1" spc="21">
                <a:solidFill>
                  <a:srgbClr val="4C9DE3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Acceptance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881508" y="8000142"/>
            <a:ext cx="3156327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spc="14">
                <a:solidFill>
                  <a:srgbClr val="1D1F26"/>
                </a:solidFill>
                <a:latin typeface="IBM Plex Sans"/>
                <a:ea typeface="IBM Plex Sans"/>
                <a:cs typeface="IBM Plex Sans"/>
                <a:sym typeface="IBM Plex Sans"/>
              </a:rPr>
              <a:t>Client-side approval of contractual framework and terms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052079" y="3405621"/>
            <a:ext cx="2471001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spc="14">
                <a:solidFill>
                  <a:srgbClr val="1D1F26"/>
                </a:solidFill>
                <a:latin typeface="IBM Plex Sans"/>
                <a:ea typeface="IBM Plex Sans"/>
                <a:cs typeface="IBM Plex Sans"/>
                <a:sym typeface="IBM Plex Sans"/>
              </a:rPr>
              <a:t>Offered to a list of suppliers to make bid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711232" y="3405621"/>
            <a:ext cx="2471001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spc="14">
                <a:solidFill>
                  <a:srgbClr val="1D1F26"/>
                </a:solidFill>
                <a:latin typeface="IBM Plex Sans"/>
                <a:ea typeface="IBM Plex Sans"/>
                <a:cs typeface="IBM Plex Sans"/>
                <a:sym typeface="IBM Plex Sans"/>
              </a:rPr>
              <a:t>Supplier proposal/bids submitted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385661" y="3405621"/>
            <a:ext cx="2471001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spc="14">
                <a:solidFill>
                  <a:srgbClr val="1D1F26"/>
                </a:solidFill>
                <a:latin typeface="IBM Plex Sans"/>
                <a:ea typeface="IBM Plex Sans"/>
                <a:cs typeface="IBM Plex Sans"/>
                <a:sym typeface="IBM Plex Sans"/>
              </a:rPr>
              <a:t>Final SOW terms are formalized and agreed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910440" y="8000142"/>
            <a:ext cx="2471001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spc="14">
                <a:solidFill>
                  <a:srgbClr val="1D1F26"/>
                </a:solidFill>
                <a:latin typeface="IBM Plex Sans"/>
                <a:ea typeface="IBM Plex Sans"/>
                <a:cs typeface="IBM Plex Sans"/>
                <a:sym typeface="IBM Plex Sans"/>
              </a:rPr>
              <a:t>Supplier questions submitted and client answers back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560587" y="8000142"/>
            <a:ext cx="2471001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spc="14">
                <a:solidFill>
                  <a:srgbClr val="1D1F26"/>
                </a:solidFill>
                <a:latin typeface="IBM Plex Sans"/>
                <a:ea typeface="IBM Plex Sans"/>
                <a:cs typeface="IBM Plex Sans"/>
                <a:sym typeface="IBM Plex Sans"/>
              </a:rPr>
              <a:t>Client reviews proposals and an award is made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3090697" y="8000142"/>
            <a:ext cx="2711075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spc="14">
                <a:solidFill>
                  <a:srgbClr val="1D1F26"/>
                </a:solidFill>
                <a:latin typeface="IBM Plex Sans"/>
                <a:ea typeface="IBM Plex Sans"/>
                <a:cs typeface="IBM Plex Sans"/>
                <a:sym typeface="IBM Plex Sans"/>
              </a:rPr>
              <a:t>SOW accepted by supplier, sometimes with digital signature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7389" y="4994273"/>
            <a:ext cx="1620505" cy="338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199" b="1" spc="21">
                <a:solidFill>
                  <a:srgbClr val="013863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Bid Created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5571253" y="4731921"/>
            <a:ext cx="1719359" cy="681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199" b="1" spc="21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Work Commences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-1845778" y="422284"/>
            <a:ext cx="7335385" cy="606416"/>
            <a:chOff x="0" y="0"/>
            <a:chExt cx="4915935" cy="4064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4915934" cy="406400"/>
            </a:xfrm>
            <a:custGeom>
              <a:avLst/>
              <a:gdLst/>
              <a:ahLst/>
              <a:cxnLst/>
              <a:rect l="l" t="t" r="r" b="b"/>
              <a:pathLst>
                <a:path w="4915934" h="406400">
                  <a:moveTo>
                    <a:pt x="4712734" y="0"/>
                  </a:moveTo>
                  <a:cubicBezTo>
                    <a:pt x="4824959" y="0"/>
                    <a:pt x="4915934" y="90976"/>
                    <a:pt x="4915934" y="203200"/>
                  </a:cubicBezTo>
                  <a:cubicBezTo>
                    <a:pt x="4915934" y="315424"/>
                    <a:pt x="4824959" y="406400"/>
                    <a:pt x="471273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13863">
                    <a:alpha val="100000"/>
                  </a:srgbClr>
                </a:gs>
                <a:gs pos="100000">
                  <a:srgbClr val="4A8ACE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491593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2646310" y="536580"/>
            <a:ext cx="2622786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#2</a:t>
            </a:r>
          </a:p>
        </p:txBody>
      </p:sp>
      <p:sp>
        <p:nvSpPr>
          <p:cNvPr id="47" name="Freeform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E2AF5EA-FD01-685A-C599-87E07AAF7558}"/>
              </a:ext>
            </a:extLst>
          </p:cNvPr>
          <p:cNvSpPr/>
          <p:nvPr/>
        </p:nvSpPr>
        <p:spPr>
          <a:xfrm>
            <a:off x="16593247" y="9063658"/>
            <a:ext cx="666053" cy="666053"/>
          </a:xfrm>
          <a:custGeom>
            <a:avLst/>
            <a:gdLst/>
            <a:ahLst/>
            <a:cxnLst/>
            <a:rect l="l" t="t" r="r" b="b"/>
            <a:pathLst>
              <a:path w="666053" h="666053">
                <a:moveTo>
                  <a:pt x="0" y="0"/>
                </a:moveTo>
                <a:lnTo>
                  <a:pt x="666053" y="0"/>
                </a:lnTo>
                <a:lnTo>
                  <a:pt x="666053" y="666052"/>
                </a:lnTo>
                <a:lnTo>
                  <a:pt x="0" y="666052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500F568-39C8-727B-4766-338489712674}"/>
              </a:ext>
            </a:extLst>
          </p:cNvPr>
          <p:cNvSpPr/>
          <p:nvPr/>
        </p:nvSpPr>
        <p:spPr>
          <a:xfrm rot="-10800000">
            <a:off x="15796191" y="9063658"/>
            <a:ext cx="666053" cy="666053"/>
          </a:xfrm>
          <a:custGeom>
            <a:avLst/>
            <a:gdLst/>
            <a:ahLst/>
            <a:cxnLst/>
            <a:rect l="l" t="t" r="r" b="b"/>
            <a:pathLst>
              <a:path w="666053" h="666053">
                <a:moveTo>
                  <a:pt x="0" y="0"/>
                </a:moveTo>
                <a:lnTo>
                  <a:pt x="666052" y="0"/>
                </a:lnTo>
                <a:lnTo>
                  <a:pt x="666052" y="666052"/>
                </a:lnTo>
                <a:lnTo>
                  <a:pt x="0" y="666052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alphaModFix amt="68000"/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168193" y="4152416"/>
            <a:ext cx="4237371" cy="1313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Your dedicated Workspend SOW team will manage, govern, and enforce the processes to maximize the full potential of SOW contracting.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68193" y="1900265"/>
            <a:ext cx="12313827" cy="1668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33"/>
              </a:lnSpc>
            </a:pPr>
            <a:r>
              <a:rPr lang="en-US" sz="5833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Why Choose Our </a:t>
            </a:r>
          </a:p>
          <a:p>
            <a:pPr algn="l">
              <a:lnSpc>
                <a:spcPts val="6533"/>
              </a:lnSpc>
            </a:pPr>
            <a:r>
              <a:rPr lang="en-US" sz="5833" b="1">
                <a:solidFill>
                  <a:srgbClr val="013863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Managed SOW Approach?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607094" y="4152416"/>
            <a:ext cx="6512131" cy="4385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Adopt Faster</a:t>
            </a:r>
            <a:r>
              <a:rPr lang="en-US" sz="1700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 - Our configurable approach to software cuts deployment time and cost.</a:t>
            </a:r>
          </a:p>
          <a:p>
            <a:pPr algn="l">
              <a:lnSpc>
                <a:spcPts val="1400"/>
              </a:lnSpc>
            </a:pPr>
            <a:endParaRPr lang="en-US" sz="1700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algn="l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Mitigate Risk </a:t>
            </a:r>
            <a:r>
              <a:rPr lang="en-US" sz="1700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- SOWs define project scope, aiding adherence to compliance requirements.</a:t>
            </a:r>
          </a:p>
          <a:p>
            <a:pPr algn="l">
              <a:lnSpc>
                <a:spcPts val="1400"/>
              </a:lnSpc>
            </a:pPr>
            <a:endParaRPr lang="en-US" sz="1700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algn="l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Reduce Admin </a:t>
            </a:r>
            <a:r>
              <a:rPr lang="en-US" sz="1700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- Simplify project oversight, cut admin overheads and demands on management.</a:t>
            </a:r>
          </a:p>
          <a:p>
            <a:pPr algn="l">
              <a:lnSpc>
                <a:spcPts val="1400"/>
              </a:lnSpc>
            </a:pPr>
            <a:endParaRPr lang="en-US" sz="1700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algn="l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Boost Efficiency </a:t>
            </a:r>
            <a:r>
              <a:rPr lang="en-US" sz="1700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- Cut time to hire by automating SOW drafting, publishing &amp; acceptance.</a:t>
            </a:r>
          </a:p>
          <a:p>
            <a:pPr algn="l">
              <a:lnSpc>
                <a:spcPts val="1400"/>
              </a:lnSpc>
            </a:pPr>
            <a:endParaRPr lang="en-US" sz="1700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algn="l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Control Costs </a:t>
            </a:r>
            <a:r>
              <a:rPr lang="en-US" sz="1700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- Reduce legal costs and time spent finding suppliers, formalizing contracts, etc.</a:t>
            </a:r>
          </a:p>
          <a:p>
            <a:pPr algn="l">
              <a:lnSpc>
                <a:spcPts val="1400"/>
              </a:lnSpc>
            </a:pPr>
            <a:endParaRPr lang="en-US" sz="1700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algn="l">
              <a:lnSpc>
                <a:spcPts val="2380"/>
              </a:lnSpc>
              <a:spcBef>
                <a:spcPct val="0"/>
              </a:spcBef>
            </a:pPr>
            <a:r>
              <a:rPr lang="en-US" sz="1700" b="1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Gain Visibility </a:t>
            </a:r>
            <a:r>
              <a:rPr lang="en-US" sz="1700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- SOW outlines project details, creating a clear picture of what’s being done, by who, and when.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60254" y="1852640"/>
            <a:ext cx="3362929" cy="7079661"/>
            <a:chOff x="0" y="0"/>
            <a:chExt cx="704442" cy="148299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04442" cy="1482995"/>
            </a:xfrm>
            <a:custGeom>
              <a:avLst/>
              <a:gdLst/>
              <a:ahLst/>
              <a:cxnLst/>
              <a:rect l="l" t="t" r="r" b="b"/>
              <a:pathLst>
                <a:path w="704442" h="1482995">
                  <a:moveTo>
                    <a:pt x="52949" y="0"/>
                  </a:moveTo>
                  <a:lnTo>
                    <a:pt x="651493" y="0"/>
                  </a:lnTo>
                  <a:cubicBezTo>
                    <a:pt x="665536" y="0"/>
                    <a:pt x="679003" y="5579"/>
                    <a:pt x="688933" y="15508"/>
                  </a:cubicBezTo>
                  <a:cubicBezTo>
                    <a:pt x="698863" y="25438"/>
                    <a:pt x="704442" y="38906"/>
                    <a:pt x="704442" y="52949"/>
                  </a:cubicBezTo>
                  <a:lnTo>
                    <a:pt x="704442" y="1430046"/>
                  </a:lnTo>
                  <a:cubicBezTo>
                    <a:pt x="704442" y="1444089"/>
                    <a:pt x="698863" y="1457557"/>
                    <a:pt x="688933" y="1467487"/>
                  </a:cubicBezTo>
                  <a:cubicBezTo>
                    <a:pt x="679003" y="1477417"/>
                    <a:pt x="665536" y="1482995"/>
                    <a:pt x="651493" y="1482995"/>
                  </a:cubicBezTo>
                  <a:lnTo>
                    <a:pt x="52949" y="1482995"/>
                  </a:lnTo>
                  <a:cubicBezTo>
                    <a:pt x="38906" y="1482995"/>
                    <a:pt x="25438" y="1477417"/>
                    <a:pt x="15508" y="1467487"/>
                  </a:cubicBezTo>
                  <a:cubicBezTo>
                    <a:pt x="5579" y="1457557"/>
                    <a:pt x="0" y="1444089"/>
                    <a:pt x="0" y="1430046"/>
                  </a:cubicBezTo>
                  <a:lnTo>
                    <a:pt x="0" y="52949"/>
                  </a:lnTo>
                  <a:cubicBezTo>
                    <a:pt x="0" y="38906"/>
                    <a:pt x="5579" y="25438"/>
                    <a:pt x="15508" y="15508"/>
                  </a:cubicBezTo>
                  <a:cubicBezTo>
                    <a:pt x="25438" y="5579"/>
                    <a:pt x="38906" y="0"/>
                    <a:pt x="52949" y="0"/>
                  </a:cubicBezTo>
                  <a:close/>
                </a:path>
              </a:pathLst>
            </a:custGeom>
            <a:blipFill>
              <a:blip r:embed="rId2"/>
              <a:stretch>
                <a:fillRect l="-58617" t="-24815" r="-133097" b="-1375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10201726" y="4195065"/>
            <a:ext cx="223468" cy="250735"/>
          </a:xfrm>
          <a:custGeom>
            <a:avLst/>
            <a:gdLst/>
            <a:ahLst/>
            <a:cxnLst/>
            <a:rect l="l" t="t" r="r" b="b"/>
            <a:pathLst>
              <a:path w="223468" h="250735">
                <a:moveTo>
                  <a:pt x="0" y="0"/>
                </a:moveTo>
                <a:lnTo>
                  <a:pt x="223468" y="0"/>
                </a:lnTo>
                <a:lnTo>
                  <a:pt x="223468" y="250735"/>
                </a:lnTo>
                <a:lnTo>
                  <a:pt x="0" y="2507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01726" y="4957661"/>
            <a:ext cx="223468" cy="250735"/>
          </a:xfrm>
          <a:custGeom>
            <a:avLst/>
            <a:gdLst/>
            <a:ahLst/>
            <a:cxnLst/>
            <a:rect l="l" t="t" r="r" b="b"/>
            <a:pathLst>
              <a:path w="223468" h="250735">
                <a:moveTo>
                  <a:pt x="0" y="0"/>
                </a:moveTo>
                <a:lnTo>
                  <a:pt x="223468" y="0"/>
                </a:lnTo>
                <a:lnTo>
                  <a:pt x="223468" y="250735"/>
                </a:lnTo>
                <a:lnTo>
                  <a:pt x="0" y="2507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201726" y="5720258"/>
            <a:ext cx="223468" cy="250735"/>
          </a:xfrm>
          <a:custGeom>
            <a:avLst/>
            <a:gdLst/>
            <a:ahLst/>
            <a:cxnLst/>
            <a:rect l="l" t="t" r="r" b="b"/>
            <a:pathLst>
              <a:path w="223468" h="250735">
                <a:moveTo>
                  <a:pt x="0" y="0"/>
                </a:moveTo>
                <a:lnTo>
                  <a:pt x="223468" y="0"/>
                </a:lnTo>
                <a:lnTo>
                  <a:pt x="223468" y="250735"/>
                </a:lnTo>
                <a:lnTo>
                  <a:pt x="0" y="2507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201726" y="6503964"/>
            <a:ext cx="223468" cy="250735"/>
          </a:xfrm>
          <a:custGeom>
            <a:avLst/>
            <a:gdLst/>
            <a:ahLst/>
            <a:cxnLst/>
            <a:rect l="l" t="t" r="r" b="b"/>
            <a:pathLst>
              <a:path w="223468" h="250735">
                <a:moveTo>
                  <a:pt x="0" y="0"/>
                </a:moveTo>
                <a:lnTo>
                  <a:pt x="223468" y="0"/>
                </a:lnTo>
                <a:lnTo>
                  <a:pt x="223468" y="250735"/>
                </a:lnTo>
                <a:lnTo>
                  <a:pt x="0" y="2507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0201726" y="7259524"/>
            <a:ext cx="223468" cy="250735"/>
          </a:xfrm>
          <a:custGeom>
            <a:avLst/>
            <a:gdLst/>
            <a:ahLst/>
            <a:cxnLst/>
            <a:rect l="l" t="t" r="r" b="b"/>
            <a:pathLst>
              <a:path w="223468" h="250735">
                <a:moveTo>
                  <a:pt x="0" y="0"/>
                </a:moveTo>
                <a:lnTo>
                  <a:pt x="223468" y="0"/>
                </a:lnTo>
                <a:lnTo>
                  <a:pt x="223468" y="250735"/>
                </a:lnTo>
                <a:lnTo>
                  <a:pt x="0" y="2507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201726" y="8017577"/>
            <a:ext cx="223468" cy="250735"/>
          </a:xfrm>
          <a:custGeom>
            <a:avLst/>
            <a:gdLst/>
            <a:ahLst/>
            <a:cxnLst/>
            <a:rect l="l" t="t" r="r" b="b"/>
            <a:pathLst>
              <a:path w="223468" h="250735">
                <a:moveTo>
                  <a:pt x="0" y="0"/>
                </a:moveTo>
                <a:lnTo>
                  <a:pt x="223468" y="0"/>
                </a:lnTo>
                <a:lnTo>
                  <a:pt x="223468" y="250735"/>
                </a:lnTo>
                <a:lnTo>
                  <a:pt x="0" y="2507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-2094704" y="422284"/>
            <a:ext cx="10278450" cy="606416"/>
            <a:chOff x="0" y="0"/>
            <a:chExt cx="6888280" cy="406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888280" cy="406400"/>
            </a:xfrm>
            <a:custGeom>
              <a:avLst/>
              <a:gdLst/>
              <a:ahLst/>
              <a:cxnLst/>
              <a:rect l="l" t="t" r="r" b="b"/>
              <a:pathLst>
                <a:path w="6888280" h="406400">
                  <a:moveTo>
                    <a:pt x="6685080" y="0"/>
                  </a:moveTo>
                  <a:cubicBezTo>
                    <a:pt x="6797304" y="0"/>
                    <a:pt x="6888280" y="90976"/>
                    <a:pt x="6888280" y="203200"/>
                  </a:cubicBezTo>
                  <a:cubicBezTo>
                    <a:pt x="6888280" y="315424"/>
                    <a:pt x="6797304" y="406400"/>
                    <a:pt x="668508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13863">
                    <a:alpha val="100000"/>
                  </a:srgbClr>
                </a:gs>
                <a:gs pos="100000">
                  <a:srgbClr val="4A8ACE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688828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5340449" y="536580"/>
            <a:ext cx="2622786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#3</a:t>
            </a:r>
          </a:p>
        </p:txBody>
      </p:sp>
      <p:sp>
        <p:nvSpPr>
          <p:cNvPr id="19" name="Freeform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538FC13-1415-461D-2E27-A27CF6F58313}"/>
              </a:ext>
            </a:extLst>
          </p:cNvPr>
          <p:cNvSpPr/>
          <p:nvPr/>
        </p:nvSpPr>
        <p:spPr>
          <a:xfrm>
            <a:off x="16593247" y="9063658"/>
            <a:ext cx="666053" cy="666053"/>
          </a:xfrm>
          <a:custGeom>
            <a:avLst/>
            <a:gdLst/>
            <a:ahLst/>
            <a:cxnLst/>
            <a:rect l="l" t="t" r="r" b="b"/>
            <a:pathLst>
              <a:path w="666053" h="666053">
                <a:moveTo>
                  <a:pt x="0" y="0"/>
                </a:moveTo>
                <a:lnTo>
                  <a:pt x="666053" y="0"/>
                </a:lnTo>
                <a:lnTo>
                  <a:pt x="666053" y="666052"/>
                </a:lnTo>
                <a:lnTo>
                  <a:pt x="0" y="6660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42C1E5F-6CCE-F8A0-2A3E-588212E0AA12}"/>
              </a:ext>
            </a:extLst>
          </p:cNvPr>
          <p:cNvSpPr/>
          <p:nvPr/>
        </p:nvSpPr>
        <p:spPr>
          <a:xfrm rot="-10800000">
            <a:off x="15796191" y="9063658"/>
            <a:ext cx="666053" cy="666053"/>
          </a:xfrm>
          <a:custGeom>
            <a:avLst/>
            <a:gdLst/>
            <a:ahLst/>
            <a:cxnLst/>
            <a:rect l="l" t="t" r="r" b="b"/>
            <a:pathLst>
              <a:path w="666053" h="666053">
                <a:moveTo>
                  <a:pt x="0" y="0"/>
                </a:moveTo>
                <a:lnTo>
                  <a:pt x="666052" y="0"/>
                </a:lnTo>
                <a:lnTo>
                  <a:pt x="666052" y="666052"/>
                </a:lnTo>
                <a:lnTo>
                  <a:pt x="0" y="6660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8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60254" y="1852640"/>
            <a:ext cx="3362929" cy="7405660"/>
            <a:chOff x="0" y="0"/>
            <a:chExt cx="704442" cy="15512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4442" cy="1551283"/>
            </a:xfrm>
            <a:custGeom>
              <a:avLst/>
              <a:gdLst/>
              <a:ahLst/>
              <a:cxnLst/>
              <a:rect l="l" t="t" r="r" b="b"/>
              <a:pathLst>
                <a:path w="704442" h="1551283">
                  <a:moveTo>
                    <a:pt x="52949" y="0"/>
                  </a:moveTo>
                  <a:lnTo>
                    <a:pt x="651493" y="0"/>
                  </a:lnTo>
                  <a:cubicBezTo>
                    <a:pt x="665536" y="0"/>
                    <a:pt x="679003" y="5579"/>
                    <a:pt x="688933" y="15508"/>
                  </a:cubicBezTo>
                  <a:cubicBezTo>
                    <a:pt x="698863" y="25438"/>
                    <a:pt x="704442" y="38906"/>
                    <a:pt x="704442" y="52949"/>
                  </a:cubicBezTo>
                  <a:lnTo>
                    <a:pt x="704442" y="1498334"/>
                  </a:lnTo>
                  <a:cubicBezTo>
                    <a:pt x="704442" y="1512377"/>
                    <a:pt x="698863" y="1525845"/>
                    <a:pt x="688933" y="1535775"/>
                  </a:cubicBezTo>
                  <a:cubicBezTo>
                    <a:pt x="679003" y="1545705"/>
                    <a:pt x="665536" y="1551283"/>
                    <a:pt x="651493" y="1551283"/>
                  </a:cubicBezTo>
                  <a:lnTo>
                    <a:pt x="52949" y="1551283"/>
                  </a:lnTo>
                  <a:cubicBezTo>
                    <a:pt x="38906" y="1551283"/>
                    <a:pt x="25438" y="1545705"/>
                    <a:pt x="15508" y="1535775"/>
                  </a:cubicBezTo>
                  <a:cubicBezTo>
                    <a:pt x="5579" y="1525845"/>
                    <a:pt x="0" y="1512377"/>
                    <a:pt x="0" y="1498334"/>
                  </a:cubicBezTo>
                  <a:lnTo>
                    <a:pt x="0" y="52949"/>
                  </a:lnTo>
                  <a:cubicBezTo>
                    <a:pt x="0" y="38906"/>
                    <a:pt x="5579" y="25438"/>
                    <a:pt x="15508" y="15508"/>
                  </a:cubicBezTo>
                  <a:cubicBezTo>
                    <a:pt x="25438" y="5579"/>
                    <a:pt x="38906" y="0"/>
                    <a:pt x="52949" y="0"/>
                  </a:cubicBezTo>
                  <a:close/>
                </a:path>
              </a:pathLst>
            </a:custGeom>
            <a:blipFill>
              <a:blip r:embed="rId2"/>
              <a:stretch>
                <a:fillRect l="-115264" r="-295495" b="-5452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8760670" y="5511727"/>
            <a:ext cx="7375232" cy="264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Technology has a significant role to play in augmenting the use of Statement of Work contracts for an organization. </a:t>
            </a:r>
          </a:p>
          <a:p>
            <a:pPr algn="l">
              <a:lnSpc>
                <a:spcPts val="2659"/>
              </a:lnSpc>
            </a:pPr>
            <a:endParaRPr lang="en-US" sz="1899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This is because the setup administration and time spent formalizing legal arrangements can represent a large burden on managers. </a:t>
            </a:r>
          </a:p>
          <a:p>
            <a:pPr algn="l">
              <a:lnSpc>
                <a:spcPts val="2659"/>
              </a:lnSpc>
            </a:pPr>
            <a:endParaRPr lang="en-US" sz="1899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Using SOW software simplifies adoption and automates onward activities, like managing time and expenses, reconciling spend, etc.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760670" y="3374775"/>
            <a:ext cx="7972964" cy="826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16"/>
              </a:lnSpc>
              <a:spcBef>
                <a:spcPct val="0"/>
              </a:spcBef>
            </a:pPr>
            <a:r>
              <a:rPr lang="en-US" sz="5833" b="1">
                <a:solidFill>
                  <a:srgbClr val="013863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Why Invest in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765482" y="4050168"/>
            <a:ext cx="10770907" cy="985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66"/>
              </a:lnSpc>
              <a:spcBef>
                <a:spcPct val="0"/>
              </a:spcBef>
            </a:pPr>
            <a:r>
              <a:rPr lang="en-US" sz="5833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a SOW System?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760670" y="2923323"/>
            <a:ext cx="6299753" cy="31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4A8ACE"/>
                </a:solidFill>
                <a:latin typeface="IBM Plex Sans"/>
                <a:ea typeface="IBM Plex Sans"/>
                <a:cs typeface="IBM Plex Sans"/>
                <a:sym typeface="IBM Plex Sans"/>
              </a:rPr>
              <a:t>THINGS TO CONSIDER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4664315" y="1852640"/>
            <a:ext cx="3362929" cy="7405660"/>
            <a:chOff x="0" y="0"/>
            <a:chExt cx="704442" cy="155128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04442" cy="1551283"/>
            </a:xfrm>
            <a:custGeom>
              <a:avLst/>
              <a:gdLst/>
              <a:ahLst/>
              <a:cxnLst/>
              <a:rect l="l" t="t" r="r" b="b"/>
              <a:pathLst>
                <a:path w="704442" h="1551283">
                  <a:moveTo>
                    <a:pt x="52949" y="0"/>
                  </a:moveTo>
                  <a:lnTo>
                    <a:pt x="651493" y="0"/>
                  </a:lnTo>
                  <a:cubicBezTo>
                    <a:pt x="665536" y="0"/>
                    <a:pt x="679003" y="5579"/>
                    <a:pt x="688933" y="15508"/>
                  </a:cubicBezTo>
                  <a:cubicBezTo>
                    <a:pt x="698863" y="25438"/>
                    <a:pt x="704442" y="38906"/>
                    <a:pt x="704442" y="52949"/>
                  </a:cubicBezTo>
                  <a:lnTo>
                    <a:pt x="704442" y="1498334"/>
                  </a:lnTo>
                  <a:cubicBezTo>
                    <a:pt x="704442" y="1512377"/>
                    <a:pt x="698863" y="1525845"/>
                    <a:pt x="688933" y="1535775"/>
                  </a:cubicBezTo>
                  <a:cubicBezTo>
                    <a:pt x="679003" y="1545705"/>
                    <a:pt x="665536" y="1551283"/>
                    <a:pt x="651493" y="1551283"/>
                  </a:cubicBezTo>
                  <a:lnTo>
                    <a:pt x="52949" y="1551283"/>
                  </a:lnTo>
                  <a:cubicBezTo>
                    <a:pt x="38906" y="1551283"/>
                    <a:pt x="25438" y="1545705"/>
                    <a:pt x="15508" y="1535775"/>
                  </a:cubicBezTo>
                  <a:cubicBezTo>
                    <a:pt x="5579" y="1525845"/>
                    <a:pt x="0" y="1512377"/>
                    <a:pt x="0" y="1498334"/>
                  </a:cubicBezTo>
                  <a:lnTo>
                    <a:pt x="0" y="52949"/>
                  </a:lnTo>
                  <a:cubicBezTo>
                    <a:pt x="0" y="38906"/>
                    <a:pt x="5579" y="25438"/>
                    <a:pt x="15508" y="15508"/>
                  </a:cubicBezTo>
                  <a:cubicBezTo>
                    <a:pt x="25438" y="5579"/>
                    <a:pt x="38906" y="0"/>
                    <a:pt x="52949" y="0"/>
                  </a:cubicBezTo>
                  <a:close/>
                </a:path>
              </a:pathLst>
            </a:custGeom>
            <a:blipFill>
              <a:blip r:embed="rId2"/>
              <a:stretch>
                <a:fillRect l="-221424" r="-189334" b="-5452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4263882" y="422284"/>
            <a:ext cx="15534968" cy="606416"/>
            <a:chOff x="0" y="0"/>
            <a:chExt cx="10411027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411027" cy="406400"/>
            </a:xfrm>
            <a:custGeom>
              <a:avLst/>
              <a:gdLst/>
              <a:ahLst/>
              <a:cxnLst/>
              <a:rect l="l" t="t" r="r" b="b"/>
              <a:pathLst>
                <a:path w="10411027" h="406400">
                  <a:moveTo>
                    <a:pt x="10207827" y="0"/>
                  </a:moveTo>
                  <a:cubicBezTo>
                    <a:pt x="10320051" y="0"/>
                    <a:pt x="10411027" y="90976"/>
                    <a:pt x="10411027" y="203200"/>
                  </a:cubicBezTo>
                  <a:cubicBezTo>
                    <a:pt x="10411027" y="315424"/>
                    <a:pt x="10320051" y="406400"/>
                    <a:pt x="1020782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13863">
                    <a:alpha val="100000"/>
                  </a:srgbClr>
                </a:gs>
                <a:gs pos="100000">
                  <a:srgbClr val="4A8ACE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041102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8427789" y="536580"/>
            <a:ext cx="2622786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#4</a:t>
            </a:r>
          </a:p>
        </p:txBody>
      </p:sp>
      <p:sp>
        <p:nvSpPr>
          <p:cNvPr id="16" name="Freeform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712396B-23FA-82A2-21C2-EC9E94D61F17}"/>
              </a:ext>
            </a:extLst>
          </p:cNvPr>
          <p:cNvSpPr/>
          <p:nvPr/>
        </p:nvSpPr>
        <p:spPr>
          <a:xfrm>
            <a:off x="16593247" y="9063658"/>
            <a:ext cx="666053" cy="666053"/>
          </a:xfrm>
          <a:custGeom>
            <a:avLst/>
            <a:gdLst/>
            <a:ahLst/>
            <a:cxnLst/>
            <a:rect l="l" t="t" r="r" b="b"/>
            <a:pathLst>
              <a:path w="666053" h="666053">
                <a:moveTo>
                  <a:pt x="0" y="0"/>
                </a:moveTo>
                <a:lnTo>
                  <a:pt x="666053" y="0"/>
                </a:lnTo>
                <a:lnTo>
                  <a:pt x="666053" y="666052"/>
                </a:lnTo>
                <a:lnTo>
                  <a:pt x="0" y="6660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08067E1-479D-6218-4B55-C6314FDBFEB3}"/>
              </a:ext>
            </a:extLst>
          </p:cNvPr>
          <p:cNvSpPr/>
          <p:nvPr/>
        </p:nvSpPr>
        <p:spPr>
          <a:xfrm rot="-10800000">
            <a:off x="15796191" y="9063658"/>
            <a:ext cx="666053" cy="666053"/>
          </a:xfrm>
          <a:custGeom>
            <a:avLst/>
            <a:gdLst/>
            <a:ahLst/>
            <a:cxnLst/>
            <a:rect l="l" t="t" r="r" b="b"/>
            <a:pathLst>
              <a:path w="666053" h="666053">
                <a:moveTo>
                  <a:pt x="0" y="0"/>
                </a:moveTo>
                <a:lnTo>
                  <a:pt x="666052" y="0"/>
                </a:lnTo>
                <a:lnTo>
                  <a:pt x="666052" y="666052"/>
                </a:lnTo>
                <a:lnTo>
                  <a:pt x="0" y="6660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28700" y="4533731"/>
            <a:ext cx="7375232" cy="3314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Use of SOW software can become the first step to smart contracts, where use of artificial intelligence enables contracts are drawn up by predictive decisioning based on a set of parameters easily configured by the contracting party. </a:t>
            </a:r>
          </a:p>
          <a:p>
            <a:pPr algn="l">
              <a:lnSpc>
                <a:spcPts val="2659"/>
              </a:lnSpc>
            </a:pPr>
            <a:endParaRPr lang="en-US" sz="1899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The state-of-the-art today is the use of decision wizards. Wizards are a questions and answers script employed to guide managers to the most appropriate contractual framework. Depending on choices made, the SOW system recommends the best-fit workflow; for example, to either create an SOW bid or an SOW without a bid.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229887"/>
            <a:ext cx="7972964" cy="826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16"/>
              </a:lnSpc>
              <a:spcBef>
                <a:spcPct val="0"/>
              </a:spcBef>
            </a:pPr>
            <a:r>
              <a:rPr lang="en-US" sz="5833" b="1">
                <a:solidFill>
                  <a:srgbClr val="013863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SMART Contracts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778435"/>
            <a:ext cx="6299753" cy="31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4A8ACE"/>
                </a:solidFill>
                <a:latin typeface="IBM Plex Sans"/>
                <a:ea typeface="IBM Plex Sans"/>
                <a:cs typeface="IBM Plex Sans"/>
                <a:sym typeface="IBM Plex Sans"/>
              </a:rPr>
              <a:t>THINGS TO CONSIDER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315813" y="1640912"/>
            <a:ext cx="9261035" cy="7005175"/>
            <a:chOff x="0" y="0"/>
            <a:chExt cx="1278563" cy="96712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78563" cy="967122"/>
            </a:xfrm>
            <a:custGeom>
              <a:avLst/>
              <a:gdLst/>
              <a:ahLst/>
              <a:cxnLst/>
              <a:rect l="l" t="t" r="r" b="b"/>
              <a:pathLst>
                <a:path w="1278563" h="967122">
                  <a:moveTo>
                    <a:pt x="19227" y="0"/>
                  </a:moveTo>
                  <a:lnTo>
                    <a:pt x="1259335" y="0"/>
                  </a:lnTo>
                  <a:cubicBezTo>
                    <a:pt x="1269954" y="0"/>
                    <a:pt x="1278563" y="8608"/>
                    <a:pt x="1278563" y="19227"/>
                  </a:cubicBezTo>
                  <a:lnTo>
                    <a:pt x="1278563" y="947895"/>
                  </a:lnTo>
                  <a:cubicBezTo>
                    <a:pt x="1278563" y="952995"/>
                    <a:pt x="1276537" y="957885"/>
                    <a:pt x="1272931" y="961491"/>
                  </a:cubicBezTo>
                  <a:cubicBezTo>
                    <a:pt x="1269325" y="965097"/>
                    <a:pt x="1264435" y="967122"/>
                    <a:pt x="1259335" y="967122"/>
                  </a:cubicBezTo>
                  <a:lnTo>
                    <a:pt x="19227" y="967122"/>
                  </a:lnTo>
                  <a:cubicBezTo>
                    <a:pt x="8608" y="967122"/>
                    <a:pt x="0" y="958514"/>
                    <a:pt x="0" y="947895"/>
                  </a:cubicBezTo>
                  <a:lnTo>
                    <a:pt x="0" y="19227"/>
                  </a:lnTo>
                  <a:cubicBezTo>
                    <a:pt x="0" y="14128"/>
                    <a:pt x="2026" y="9237"/>
                    <a:pt x="5632" y="5632"/>
                  </a:cubicBezTo>
                  <a:cubicBezTo>
                    <a:pt x="9237" y="2026"/>
                    <a:pt x="14128" y="0"/>
                    <a:pt x="19227" y="0"/>
                  </a:cubicBezTo>
                  <a:close/>
                </a:path>
              </a:pathLst>
            </a:custGeom>
            <a:blipFill>
              <a:blip r:embed="rId2"/>
              <a:stretch>
                <a:fillRect l="-6660" r="-666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2208815" y="422284"/>
            <a:ext cx="16794190" cy="606416"/>
            <a:chOff x="0" y="0"/>
            <a:chExt cx="11254916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254916" cy="406400"/>
            </a:xfrm>
            <a:custGeom>
              <a:avLst/>
              <a:gdLst/>
              <a:ahLst/>
              <a:cxnLst/>
              <a:rect l="l" t="t" r="r" b="b"/>
              <a:pathLst>
                <a:path w="11254916" h="406400">
                  <a:moveTo>
                    <a:pt x="11051716" y="0"/>
                  </a:moveTo>
                  <a:cubicBezTo>
                    <a:pt x="11163940" y="0"/>
                    <a:pt x="11254916" y="90976"/>
                    <a:pt x="11254916" y="203200"/>
                  </a:cubicBezTo>
                  <a:cubicBezTo>
                    <a:pt x="11254916" y="315424"/>
                    <a:pt x="11163940" y="406400"/>
                    <a:pt x="1105171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13863">
                    <a:alpha val="100000"/>
                  </a:srgbClr>
                </a:gs>
                <a:gs pos="100000">
                  <a:srgbClr val="4A8ACE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125491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742079" y="536580"/>
            <a:ext cx="2622786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#5</a:t>
            </a:r>
          </a:p>
        </p:txBody>
      </p:sp>
      <p:sp>
        <p:nvSpPr>
          <p:cNvPr id="13" name="Freeform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4884FF4-6620-783B-8CE7-0C902AA79F28}"/>
              </a:ext>
            </a:extLst>
          </p:cNvPr>
          <p:cNvSpPr/>
          <p:nvPr/>
        </p:nvSpPr>
        <p:spPr>
          <a:xfrm>
            <a:off x="16593247" y="9063658"/>
            <a:ext cx="666053" cy="666053"/>
          </a:xfrm>
          <a:custGeom>
            <a:avLst/>
            <a:gdLst/>
            <a:ahLst/>
            <a:cxnLst/>
            <a:rect l="l" t="t" r="r" b="b"/>
            <a:pathLst>
              <a:path w="666053" h="666053">
                <a:moveTo>
                  <a:pt x="0" y="0"/>
                </a:moveTo>
                <a:lnTo>
                  <a:pt x="666053" y="0"/>
                </a:lnTo>
                <a:lnTo>
                  <a:pt x="666053" y="666052"/>
                </a:lnTo>
                <a:lnTo>
                  <a:pt x="0" y="6660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7C7EB77-5A65-535C-E027-D38942DE5A7F}"/>
              </a:ext>
            </a:extLst>
          </p:cNvPr>
          <p:cNvSpPr/>
          <p:nvPr/>
        </p:nvSpPr>
        <p:spPr>
          <a:xfrm rot="-10800000">
            <a:off x="15796191" y="9063658"/>
            <a:ext cx="666053" cy="666053"/>
          </a:xfrm>
          <a:custGeom>
            <a:avLst/>
            <a:gdLst/>
            <a:ahLst/>
            <a:cxnLst/>
            <a:rect l="l" t="t" r="r" b="b"/>
            <a:pathLst>
              <a:path w="666053" h="666053">
                <a:moveTo>
                  <a:pt x="0" y="0"/>
                </a:moveTo>
                <a:lnTo>
                  <a:pt x="666052" y="0"/>
                </a:lnTo>
                <a:lnTo>
                  <a:pt x="666052" y="666052"/>
                </a:lnTo>
                <a:lnTo>
                  <a:pt x="0" y="6660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60254" y="1852640"/>
            <a:ext cx="6966990" cy="7405660"/>
            <a:chOff x="0" y="0"/>
            <a:chExt cx="1459394" cy="15512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9394" cy="1551283"/>
            </a:xfrm>
            <a:custGeom>
              <a:avLst/>
              <a:gdLst/>
              <a:ahLst/>
              <a:cxnLst/>
              <a:rect l="l" t="t" r="r" b="b"/>
              <a:pathLst>
                <a:path w="1459394" h="1551283">
                  <a:moveTo>
                    <a:pt x="25558" y="0"/>
                  </a:moveTo>
                  <a:lnTo>
                    <a:pt x="1433836" y="0"/>
                  </a:lnTo>
                  <a:cubicBezTo>
                    <a:pt x="1447951" y="0"/>
                    <a:pt x="1459394" y="11443"/>
                    <a:pt x="1459394" y="25558"/>
                  </a:cubicBezTo>
                  <a:lnTo>
                    <a:pt x="1459394" y="1525725"/>
                  </a:lnTo>
                  <a:cubicBezTo>
                    <a:pt x="1459394" y="1539840"/>
                    <a:pt x="1447951" y="1551283"/>
                    <a:pt x="1433836" y="1551283"/>
                  </a:cubicBezTo>
                  <a:lnTo>
                    <a:pt x="25558" y="1551283"/>
                  </a:lnTo>
                  <a:cubicBezTo>
                    <a:pt x="18780" y="1551283"/>
                    <a:pt x="12279" y="1548590"/>
                    <a:pt x="7486" y="1543797"/>
                  </a:cubicBezTo>
                  <a:cubicBezTo>
                    <a:pt x="2693" y="1539004"/>
                    <a:pt x="0" y="1532503"/>
                    <a:pt x="0" y="1525725"/>
                  </a:cubicBezTo>
                  <a:lnTo>
                    <a:pt x="0" y="25558"/>
                  </a:lnTo>
                  <a:cubicBezTo>
                    <a:pt x="0" y="11443"/>
                    <a:pt x="11443" y="0"/>
                    <a:pt x="25558" y="0"/>
                  </a:cubicBezTo>
                  <a:close/>
                </a:path>
              </a:pathLst>
            </a:custGeom>
            <a:blipFill>
              <a:blip r:embed="rId2"/>
              <a:stretch>
                <a:fillRect l="-29622" r="-2962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8753985" y="4763137"/>
            <a:ext cx="7375232" cy="3314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No two Statement of Work arrangements are likely to follow the same workflow. There are variables to take onboard. For example, some SOWs will go to a competitive bid, while others will be issued to known parties. In some situations, Time and Expenses will need to be incorporated, and an administrative process installed. </a:t>
            </a:r>
          </a:p>
          <a:p>
            <a:pPr algn="l">
              <a:lnSpc>
                <a:spcPts val="2659"/>
              </a:lnSpc>
            </a:pPr>
            <a:endParaRPr lang="en-US" sz="1899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On other occasions, administrators will want to ensure factors like insurances and data security governance are in place. For this reason, SOW provisioning needs to incorporate a high level of flexibility in its deployment arrangements.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760670" y="3374775"/>
            <a:ext cx="7972964" cy="826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16"/>
              </a:lnSpc>
              <a:spcBef>
                <a:spcPct val="0"/>
              </a:spcBef>
            </a:pPr>
            <a:r>
              <a:rPr lang="en-US" sz="5833" b="1">
                <a:solidFill>
                  <a:srgbClr val="013863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Managing Variations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760670" y="2923323"/>
            <a:ext cx="6299753" cy="31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4A8ACE"/>
                </a:solidFill>
                <a:latin typeface="IBM Plex Sans"/>
                <a:ea typeface="IBM Plex Sans"/>
                <a:cs typeface="IBM Plex Sans"/>
                <a:sym typeface="IBM Plex Sans"/>
              </a:rPr>
              <a:t>THINGS TO CONSIDER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-270318" y="422284"/>
            <a:ext cx="18390180" cy="606416"/>
            <a:chOff x="0" y="0"/>
            <a:chExt cx="12324497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324497" cy="406400"/>
            </a:xfrm>
            <a:custGeom>
              <a:avLst/>
              <a:gdLst/>
              <a:ahLst/>
              <a:cxnLst/>
              <a:rect l="l" t="t" r="r" b="b"/>
              <a:pathLst>
                <a:path w="12324497" h="406400">
                  <a:moveTo>
                    <a:pt x="12121297" y="0"/>
                  </a:moveTo>
                  <a:cubicBezTo>
                    <a:pt x="12233521" y="0"/>
                    <a:pt x="12324497" y="90976"/>
                    <a:pt x="12324497" y="203200"/>
                  </a:cubicBezTo>
                  <a:cubicBezTo>
                    <a:pt x="12324497" y="315424"/>
                    <a:pt x="12233521" y="406400"/>
                    <a:pt x="1212129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13863">
                    <a:alpha val="100000"/>
                  </a:srgbClr>
                </a:gs>
                <a:gs pos="100000">
                  <a:srgbClr val="4A8ACE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232449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5276566" y="536580"/>
            <a:ext cx="2622786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#6</a:t>
            </a:r>
          </a:p>
        </p:txBody>
      </p:sp>
      <p:sp>
        <p:nvSpPr>
          <p:cNvPr id="13" name="Freeform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EC880F9-008D-F130-D1E7-D267B5B07E87}"/>
              </a:ext>
            </a:extLst>
          </p:cNvPr>
          <p:cNvSpPr/>
          <p:nvPr/>
        </p:nvSpPr>
        <p:spPr>
          <a:xfrm>
            <a:off x="16593247" y="9063658"/>
            <a:ext cx="666053" cy="666053"/>
          </a:xfrm>
          <a:custGeom>
            <a:avLst/>
            <a:gdLst/>
            <a:ahLst/>
            <a:cxnLst/>
            <a:rect l="l" t="t" r="r" b="b"/>
            <a:pathLst>
              <a:path w="666053" h="666053">
                <a:moveTo>
                  <a:pt x="0" y="0"/>
                </a:moveTo>
                <a:lnTo>
                  <a:pt x="666053" y="0"/>
                </a:lnTo>
                <a:lnTo>
                  <a:pt x="666053" y="666052"/>
                </a:lnTo>
                <a:lnTo>
                  <a:pt x="0" y="6660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C168951-6485-B501-C2DB-78E284095949}"/>
              </a:ext>
            </a:extLst>
          </p:cNvPr>
          <p:cNvSpPr/>
          <p:nvPr/>
        </p:nvSpPr>
        <p:spPr>
          <a:xfrm rot="-10800000">
            <a:off x="15796191" y="9063658"/>
            <a:ext cx="666053" cy="666053"/>
          </a:xfrm>
          <a:custGeom>
            <a:avLst/>
            <a:gdLst/>
            <a:ahLst/>
            <a:cxnLst/>
            <a:rect l="l" t="t" r="r" b="b"/>
            <a:pathLst>
              <a:path w="666053" h="666053">
                <a:moveTo>
                  <a:pt x="0" y="0"/>
                </a:moveTo>
                <a:lnTo>
                  <a:pt x="666052" y="0"/>
                </a:lnTo>
                <a:lnTo>
                  <a:pt x="666052" y="666052"/>
                </a:lnTo>
                <a:lnTo>
                  <a:pt x="0" y="6660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6693" y="422284"/>
            <a:ext cx="19018283" cy="606416"/>
            <a:chOff x="0" y="0"/>
            <a:chExt cx="12745430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45431" cy="406400"/>
            </a:xfrm>
            <a:custGeom>
              <a:avLst/>
              <a:gdLst/>
              <a:ahLst/>
              <a:cxnLst/>
              <a:rect l="l" t="t" r="r" b="b"/>
              <a:pathLst>
                <a:path w="12745431" h="406400">
                  <a:moveTo>
                    <a:pt x="12542230" y="0"/>
                  </a:moveTo>
                  <a:cubicBezTo>
                    <a:pt x="12654455" y="0"/>
                    <a:pt x="12745431" y="90976"/>
                    <a:pt x="12745431" y="203200"/>
                  </a:cubicBezTo>
                  <a:cubicBezTo>
                    <a:pt x="12745431" y="315424"/>
                    <a:pt x="12654455" y="406400"/>
                    <a:pt x="1254223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13863">
                    <a:alpha val="100000"/>
                  </a:srgbClr>
                </a:gs>
                <a:gs pos="100000">
                  <a:srgbClr val="4A8ACE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274543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967229" y="565155"/>
            <a:ext cx="1932002" cy="454020"/>
          </a:xfrm>
          <a:custGeom>
            <a:avLst/>
            <a:gdLst/>
            <a:ahLst/>
            <a:cxnLst/>
            <a:rect l="l" t="t" r="r" b="b"/>
            <a:pathLst>
              <a:path w="1932002" h="454020">
                <a:moveTo>
                  <a:pt x="0" y="0"/>
                </a:moveTo>
                <a:lnTo>
                  <a:pt x="1932001" y="0"/>
                </a:lnTo>
                <a:lnTo>
                  <a:pt x="1932001" y="454020"/>
                </a:lnTo>
                <a:lnTo>
                  <a:pt x="0" y="454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8361459" y="3686236"/>
            <a:ext cx="8707864" cy="468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29"/>
              </a:lnSpc>
              <a:spcBef>
                <a:spcPct val="0"/>
              </a:spcBef>
            </a:pPr>
            <a:r>
              <a:rPr lang="en-US" sz="1899" b="1" u="none" strike="noStrike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Diverse supplier</a:t>
            </a:r>
            <a:r>
              <a:rPr lang="en-US" sz="1899" u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 - Workspend is a woman-led, minority-certified company. Partnering with us means 100% of your SOW investments qualify as Tier 1 spend.</a:t>
            </a:r>
          </a:p>
          <a:p>
            <a:pPr marL="0" lvl="0" indent="0" algn="l">
              <a:lnSpc>
                <a:spcPts val="1699"/>
              </a:lnSpc>
              <a:spcBef>
                <a:spcPct val="0"/>
              </a:spcBef>
            </a:pPr>
            <a:endParaRPr lang="en-US" sz="1899" u="none" strike="noStrike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lvl="0" indent="0" algn="l">
              <a:lnSpc>
                <a:spcPts val="3229"/>
              </a:lnSpc>
              <a:spcBef>
                <a:spcPct val="0"/>
              </a:spcBef>
            </a:pPr>
            <a:r>
              <a:rPr lang="en-US" sz="1899" b="1" u="none" strike="noStrike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Driving value</a:t>
            </a:r>
            <a:r>
              <a:rPr lang="en-US" sz="1899" u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 - We manage, govern, and enforce the SOW processes to fully maximize their potential – with every project underpinned by our commitment to delivering value.</a:t>
            </a:r>
          </a:p>
          <a:p>
            <a:pPr marL="0" lvl="0" indent="0" algn="l">
              <a:lnSpc>
                <a:spcPts val="1699"/>
              </a:lnSpc>
              <a:spcBef>
                <a:spcPct val="0"/>
              </a:spcBef>
            </a:pPr>
            <a:endParaRPr lang="en-US" sz="1899" u="none" strike="noStrike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lvl="0" indent="0" algn="l">
              <a:lnSpc>
                <a:spcPts val="3229"/>
              </a:lnSpc>
              <a:spcBef>
                <a:spcPct val="0"/>
              </a:spcBef>
            </a:pPr>
            <a:r>
              <a:rPr lang="en-US" sz="1899" b="1" u="none" strike="noStrike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We supply the tech</a:t>
            </a:r>
            <a:r>
              <a:rPr lang="en-US" sz="1899" u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 - Our modular programs embrace leading-edge tech solutions that add ease of use and maximum value for all its users.</a:t>
            </a:r>
          </a:p>
          <a:p>
            <a:pPr marL="0" lvl="0" indent="0" algn="l">
              <a:lnSpc>
                <a:spcPts val="1699"/>
              </a:lnSpc>
              <a:spcBef>
                <a:spcPct val="0"/>
              </a:spcBef>
            </a:pPr>
            <a:endParaRPr lang="en-US" sz="1899" u="none" strike="noStrike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lvl="0" indent="0" algn="l">
              <a:lnSpc>
                <a:spcPts val="3229"/>
              </a:lnSpc>
              <a:spcBef>
                <a:spcPct val="0"/>
              </a:spcBef>
            </a:pPr>
            <a:r>
              <a:rPr lang="en-US" sz="1899" b="1" u="none" strike="noStrike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Tailored to fit </a:t>
            </a:r>
            <a:r>
              <a:rPr lang="en-US" sz="1899" u="none" strike="noStrike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- Through partnerships with leading workforce management software vendors, we offer the most suitable SOW solution to meet your needs.</a:t>
            </a:r>
          </a:p>
        </p:txBody>
      </p:sp>
      <p:sp>
        <p:nvSpPr>
          <p:cNvPr id="9" name="Freeform 9"/>
          <p:cNvSpPr/>
          <p:nvPr/>
        </p:nvSpPr>
        <p:spPr>
          <a:xfrm>
            <a:off x="7719183" y="3799584"/>
            <a:ext cx="215386" cy="241668"/>
          </a:xfrm>
          <a:custGeom>
            <a:avLst/>
            <a:gdLst/>
            <a:ahLst/>
            <a:cxnLst/>
            <a:rect l="l" t="t" r="r" b="b"/>
            <a:pathLst>
              <a:path w="215386" h="241668">
                <a:moveTo>
                  <a:pt x="0" y="0"/>
                </a:moveTo>
                <a:lnTo>
                  <a:pt x="215386" y="0"/>
                </a:lnTo>
                <a:lnTo>
                  <a:pt x="215386" y="241667"/>
                </a:lnTo>
                <a:lnTo>
                  <a:pt x="0" y="2416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8133729" y="536580"/>
            <a:ext cx="9765623" cy="33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Forward-Thinking | Innovative | Diverse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1803461"/>
            <a:ext cx="13729640" cy="84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49"/>
              </a:lnSpc>
            </a:pPr>
            <a:r>
              <a:rPr lang="en-US" sz="5833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Why Partner with </a:t>
            </a:r>
            <a:r>
              <a:rPr lang="en-US" sz="5833" b="1">
                <a:solidFill>
                  <a:srgbClr val="013863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Workspend?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3733861"/>
            <a:ext cx="5762169" cy="1249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While it makes sense to use SOWs, sometimes the technology investments, implementation challenges, and operational overheads can outweigh the advantages. That’s where Workspend comes in.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5310213"/>
            <a:ext cx="5762169" cy="3135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We harness the advantages of SOW into joined-up service-led programs. Whether you’re looking for a completely outsourced turnkey plan or a modular approach, our flexible approach can help you achieve significant gains. </a:t>
            </a:r>
          </a:p>
          <a:p>
            <a:pPr algn="l">
              <a:lnSpc>
                <a:spcPts val="2520"/>
              </a:lnSpc>
            </a:pPr>
            <a:endParaRPr lang="en-US" sz="1800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From the installation and configuration of cloud-based SOW software, through to ongoing contractual support and executive reviews, we’re there to help you fully leverage the potential of a contingent workforce.</a:t>
            </a:r>
          </a:p>
        </p:txBody>
      </p:sp>
      <p:sp>
        <p:nvSpPr>
          <p:cNvPr id="14" name="Freeform 14"/>
          <p:cNvSpPr/>
          <p:nvPr/>
        </p:nvSpPr>
        <p:spPr>
          <a:xfrm>
            <a:off x="7719183" y="5259928"/>
            <a:ext cx="215386" cy="241668"/>
          </a:xfrm>
          <a:custGeom>
            <a:avLst/>
            <a:gdLst/>
            <a:ahLst/>
            <a:cxnLst/>
            <a:rect l="l" t="t" r="r" b="b"/>
            <a:pathLst>
              <a:path w="215386" h="241668">
                <a:moveTo>
                  <a:pt x="0" y="0"/>
                </a:moveTo>
                <a:lnTo>
                  <a:pt x="215386" y="0"/>
                </a:lnTo>
                <a:lnTo>
                  <a:pt x="215386" y="241667"/>
                </a:lnTo>
                <a:lnTo>
                  <a:pt x="0" y="2416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719183" y="6700046"/>
            <a:ext cx="215386" cy="241668"/>
          </a:xfrm>
          <a:custGeom>
            <a:avLst/>
            <a:gdLst/>
            <a:ahLst/>
            <a:cxnLst/>
            <a:rect l="l" t="t" r="r" b="b"/>
            <a:pathLst>
              <a:path w="215386" h="241668">
                <a:moveTo>
                  <a:pt x="0" y="0"/>
                </a:moveTo>
                <a:lnTo>
                  <a:pt x="215386" y="0"/>
                </a:lnTo>
                <a:lnTo>
                  <a:pt x="215386" y="241668"/>
                </a:lnTo>
                <a:lnTo>
                  <a:pt x="0" y="2416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719183" y="7727926"/>
            <a:ext cx="215386" cy="241668"/>
          </a:xfrm>
          <a:custGeom>
            <a:avLst/>
            <a:gdLst/>
            <a:ahLst/>
            <a:cxnLst/>
            <a:rect l="l" t="t" r="r" b="b"/>
            <a:pathLst>
              <a:path w="215386" h="241668">
                <a:moveTo>
                  <a:pt x="0" y="0"/>
                </a:moveTo>
                <a:lnTo>
                  <a:pt x="215386" y="0"/>
                </a:lnTo>
                <a:lnTo>
                  <a:pt x="215386" y="241667"/>
                </a:lnTo>
                <a:lnTo>
                  <a:pt x="0" y="2416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028700" y="2772521"/>
            <a:ext cx="6594725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399" b="1">
                <a:solidFill>
                  <a:srgbClr val="4A8ACE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Move to SOW contracting without the hassle</a:t>
            </a:r>
          </a:p>
        </p:txBody>
      </p:sp>
      <p:sp>
        <p:nvSpPr>
          <p:cNvPr id="18" name="Freeform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7C75900-676F-CAD1-5398-5AE4850256A6}"/>
              </a:ext>
            </a:extLst>
          </p:cNvPr>
          <p:cNvSpPr/>
          <p:nvPr/>
        </p:nvSpPr>
        <p:spPr>
          <a:xfrm>
            <a:off x="16593247" y="9063658"/>
            <a:ext cx="666053" cy="666053"/>
          </a:xfrm>
          <a:custGeom>
            <a:avLst/>
            <a:gdLst/>
            <a:ahLst/>
            <a:cxnLst/>
            <a:rect l="l" t="t" r="r" b="b"/>
            <a:pathLst>
              <a:path w="666053" h="666053">
                <a:moveTo>
                  <a:pt x="0" y="0"/>
                </a:moveTo>
                <a:lnTo>
                  <a:pt x="666053" y="0"/>
                </a:lnTo>
                <a:lnTo>
                  <a:pt x="666053" y="666052"/>
                </a:lnTo>
                <a:lnTo>
                  <a:pt x="0" y="6660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A743A6A-2621-EDD7-4AD7-4D7CC9094DE9}"/>
              </a:ext>
            </a:extLst>
          </p:cNvPr>
          <p:cNvSpPr/>
          <p:nvPr/>
        </p:nvSpPr>
        <p:spPr>
          <a:xfrm rot="-10800000">
            <a:off x="15796191" y="9063658"/>
            <a:ext cx="666053" cy="666053"/>
          </a:xfrm>
          <a:custGeom>
            <a:avLst/>
            <a:gdLst/>
            <a:ahLst/>
            <a:cxnLst/>
            <a:rect l="l" t="t" r="r" b="b"/>
            <a:pathLst>
              <a:path w="666053" h="666053">
                <a:moveTo>
                  <a:pt x="0" y="0"/>
                </a:moveTo>
                <a:lnTo>
                  <a:pt x="666052" y="0"/>
                </a:lnTo>
                <a:lnTo>
                  <a:pt x="666052" y="666052"/>
                </a:lnTo>
                <a:lnTo>
                  <a:pt x="0" y="6660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8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847</Words>
  <Application>Microsoft Macintosh PowerPoint</Application>
  <PresentationFormat>Custom</PresentationFormat>
  <Paragraphs>88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IBM Plex Sans</vt:lpstr>
      <vt:lpstr>Calibri</vt:lpstr>
      <vt:lpstr>Canva Sans Bold</vt:lpstr>
      <vt:lpstr>Canva Sans</vt:lpstr>
      <vt:lpstr>Montserrat Bold</vt:lpstr>
      <vt:lpstr>Open Sans</vt:lpstr>
      <vt:lpstr>Arial</vt:lpstr>
      <vt:lpstr>IBM Plex Sans Bold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Statement of Work Guide</dc:title>
  <cp:lastModifiedBy>Erica Tomlin</cp:lastModifiedBy>
  <cp:revision>3</cp:revision>
  <dcterms:created xsi:type="dcterms:W3CDTF">2006-08-16T00:00:00Z</dcterms:created>
  <dcterms:modified xsi:type="dcterms:W3CDTF">2024-09-26T09:50:00Z</dcterms:modified>
  <dc:identifier>DAGRxxgeIdk</dc:identifier>
</cp:coreProperties>
</file>